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63" r:id="rId4"/>
    <p:sldId id="259" r:id="rId5"/>
    <p:sldId id="261" r:id="rId6"/>
    <p:sldId id="260" r:id="rId7"/>
    <p:sldId id="258" r:id="rId8"/>
    <p:sldId id="272" r:id="rId9"/>
    <p:sldId id="267" r:id="rId10"/>
    <p:sldId id="262" r:id="rId11"/>
    <p:sldId id="269" r:id="rId12"/>
    <p:sldId id="271" r:id="rId13"/>
    <p:sldId id="270" r:id="rId14"/>
    <p:sldId id="264" r:id="rId15"/>
    <p:sldId id="268" r:id="rId16"/>
    <p:sldId id="26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20"/>
    <p:restoredTop sz="86438"/>
  </p:normalViewPr>
  <p:slideViewPr>
    <p:cSldViewPr snapToGrid="0" snapToObjects="1">
      <p:cViewPr>
        <p:scale>
          <a:sx n="89" d="100"/>
          <a:sy n="89" d="100"/>
        </p:scale>
        <p:origin x="360" y="4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7743C-B932-9B43-9BB9-F1736D7D2643}" type="datetimeFigureOut">
              <a:rPr lang="en-US" smtClean="0"/>
              <a:t>4/14/20</a:t>
            </a:fld>
            <a:endParaRPr lang="en-US"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3593D-E58E-F144-989C-DDE03A1ABD83}" type="slidenum">
              <a:rPr lang="en-US" smtClean="0"/>
              <a:t>‹#›</a:t>
            </a:fld>
            <a:endParaRPr lang="en-US" dirty="0"/>
          </a:p>
        </p:txBody>
      </p:sp>
    </p:spTree>
    <p:extLst>
      <p:ext uri="{BB962C8B-B14F-4D97-AF65-F5344CB8AC3E}">
        <p14:creationId xmlns:p14="http://schemas.microsoft.com/office/powerpoint/2010/main" val="4082458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1</a:t>
            </a:fld>
            <a:endParaRPr lang="en-US" dirty="0"/>
          </a:p>
        </p:txBody>
      </p:sp>
    </p:spTree>
    <p:extLst>
      <p:ext uri="{BB962C8B-B14F-4D97-AF65-F5344CB8AC3E}">
        <p14:creationId xmlns:p14="http://schemas.microsoft.com/office/powerpoint/2010/main" val="41371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2</a:t>
            </a:fld>
            <a:endParaRPr lang="en-US" dirty="0"/>
          </a:p>
        </p:txBody>
      </p:sp>
    </p:spTree>
    <p:extLst>
      <p:ext uri="{BB962C8B-B14F-4D97-AF65-F5344CB8AC3E}">
        <p14:creationId xmlns:p14="http://schemas.microsoft.com/office/powerpoint/2010/main" val="150750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4</a:t>
            </a:fld>
            <a:endParaRPr lang="en-US" dirty="0"/>
          </a:p>
        </p:txBody>
      </p:sp>
    </p:spTree>
    <p:extLst>
      <p:ext uri="{BB962C8B-B14F-4D97-AF65-F5344CB8AC3E}">
        <p14:creationId xmlns:p14="http://schemas.microsoft.com/office/powerpoint/2010/main" val="1942811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5</a:t>
            </a:fld>
            <a:endParaRPr lang="en-US" dirty="0"/>
          </a:p>
        </p:txBody>
      </p:sp>
    </p:spTree>
    <p:extLst>
      <p:ext uri="{BB962C8B-B14F-4D97-AF65-F5344CB8AC3E}">
        <p14:creationId xmlns:p14="http://schemas.microsoft.com/office/powerpoint/2010/main" val="253126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6</a:t>
            </a:fld>
            <a:endParaRPr lang="en-US" dirty="0"/>
          </a:p>
        </p:txBody>
      </p:sp>
    </p:spTree>
    <p:extLst>
      <p:ext uri="{BB962C8B-B14F-4D97-AF65-F5344CB8AC3E}">
        <p14:creationId xmlns:p14="http://schemas.microsoft.com/office/powerpoint/2010/main" val="2921657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11</a:t>
            </a:fld>
            <a:endParaRPr lang="en-US" dirty="0"/>
          </a:p>
        </p:txBody>
      </p:sp>
    </p:spTree>
    <p:extLst>
      <p:ext uri="{BB962C8B-B14F-4D97-AF65-F5344CB8AC3E}">
        <p14:creationId xmlns:p14="http://schemas.microsoft.com/office/powerpoint/2010/main" val="116492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12</a:t>
            </a:fld>
            <a:endParaRPr lang="en-US" dirty="0"/>
          </a:p>
        </p:txBody>
      </p:sp>
    </p:spTree>
    <p:extLst>
      <p:ext uri="{BB962C8B-B14F-4D97-AF65-F5344CB8AC3E}">
        <p14:creationId xmlns:p14="http://schemas.microsoft.com/office/powerpoint/2010/main" val="229818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13</a:t>
            </a:fld>
            <a:endParaRPr lang="en-US" dirty="0"/>
          </a:p>
        </p:txBody>
      </p:sp>
    </p:spTree>
    <p:extLst>
      <p:ext uri="{BB962C8B-B14F-4D97-AF65-F5344CB8AC3E}">
        <p14:creationId xmlns:p14="http://schemas.microsoft.com/office/powerpoint/2010/main" val="346619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1AF3593D-E58E-F144-989C-DDE03A1ABD83}" type="slidenum">
              <a:rPr lang="en-US" smtClean="0"/>
              <a:t>16</a:t>
            </a:fld>
            <a:endParaRPr lang="en-US" dirty="0"/>
          </a:p>
        </p:txBody>
      </p:sp>
    </p:spTree>
    <p:extLst>
      <p:ext uri="{BB962C8B-B14F-4D97-AF65-F5344CB8AC3E}">
        <p14:creationId xmlns:p14="http://schemas.microsoft.com/office/powerpoint/2010/main" val="297432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7A3784A-91C9-4742-BE0F-C0E06C1DEF5E}" type="datetimeFigureOut">
              <a:rPr lang="en-US" smtClean="0"/>
              <a:t>4/14/20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8CF2BD0-2389-F743-9C8C-B3885E014E82}" type="slidenum">
              <a:rPr lang="en-US" smtClean="0"/>
              <a:t>‹#›</a:t>
            </a:fld>
            <a:endParaRPr lang="en-US" dirty="0"/>
          </a:p>
        </p:txBody>
      </p:sp>
    </p:spTree>
    <p:extLst>
      <p:ext uri="{BB962C8B-B14F-4D97-AF65-F5344CB8AC3E}">
        <p14:creationId xmlns:p14="http://schemas.microsoft.com/office/powerpoint/2010/main" val="3734213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7A3784A-91C9-4742-BE0F-C0E06C1DEF5E}" type="datetimeFigureOut">
              <a:rPr lang="en-US" smtClean="0"/>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CF2BD0-2389-F743-9C8C-B3885E014E82}" type="slidenum">
              <a:rPr lang="en-US" smtClean="0"/>
              <a:t>‹#›</a:t>
            </a:fld>
            <a:endParaRPr lang="en-US" dirty="0"/>
          </a:p>
        </p:txBody>
      </p:sp>
    </p:spTree>
    <p:extLst>
      <p:ext uri="{BB962C8B-B14F-4D97-AF65-F5344CB8AC3E}">
        <p14:creationId xmlns:p14="http://schemas.microsoft.com/office/powerpoint/2010/main" val="213646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7A3784A-91C9-4742-BE0F-C0E06C1DEF5E}" type="datetimeFigureOut">
              <a:rPr lang="en-US" smtClean="0"/>
              <a:t>4/14/20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8CF2BD0-2389-F743-9C8C-B3885E014E82}" type="slidenum">
              <a:rPr lang="en-US" smtClean="0"/>
              <a:t>‹#›</a:t>
            </a:fld>
            <a:endParaRPr lang="en-US" dirty="0"/>
          </a:p>
        </p:txBody>
      </p:sp>
    </p:spTree>
    <p:extLst>
      <p:ext uri="{BB962C8B-B14F-4D97-AF65-F5344CB8AC3E}">
        <p14:creationId xmlns:p14="http://schemas.microsoft.com/office/powerpoint/2010/main" val="295936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7A3784A-91C9-4742-BE0F-C0E06C1DEF5E}" type="datetimeFigureOut">
              <a:rPr lang="en-US" smtClean="0"/>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28CF2BD0-2389-F743-9C8C-B3885E014E82}" type="slidenum">
              <a:rPr lang="en-US" smtClean="0"/>
              <a:t>‹#›</a:t>
            </a:fld>
            <a:endParaRPr lang="en-US" dirty="0"/>
          </a:p>
        </p:txBody>
      </p:sp>
      <p:pic>
        <p:nvPicPr>
          <p:cNvPr id="9" name="Resim 8">
            <a:extLst>
              <a:ext uri="{FF2B5EF4-FFF2-40B4-BE49-F238E27FC236}">
                <a16:creationId xmlns:a16="http://schemas.microsoft.com/office/drawing/2014/main" id="{5223D106-D101-FF44-B4E2-99431E0A84C4}"/>
              </a:ext>
            </a:extLst>
          </p:cNvPr>
          <p:cNvPicPr>
            <a:picLocks noChangeAspect="1"/>
          </p:cNvPicPr>
          <p:nvPr userDrawn="1"/>
        </p:nvPicPr>
        <p:blipFill>
          <a:blip r:embed="rId2"/>
          <a:stretch>
            <a:fillRect/>
          </a:stretch>
        </p:blipFill>
        <p:spPr>
          <a:xfrm>
            <a:off x="9316397" y="702156"/>
            <a:ext cx="2344367" cy="1013800"/>
          </a:xfrm>
          <a:prstGeom prst="rect">
            <a:avLst/>
          </a:prstGeom>
        </p:spPr>
      </p:pic>
    </p:spTree>
    <p:extLst>
      <p:ext uri="{BB962C8B-B14F-4D97-AF65-F5344CB8AC3E}">
        <p14:creationId xmlns:p14="http://schemas.microsoft.com/office/powerpoint/2010/main" val="356943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7A3784A-91C9-4742-BE0F-C0E06C1DEF5E}" type="datetimeFigureOut">
              <a:rPr lang="en-US" smtClean="0"/>
              <a:t>4/14/20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8CF2BD0-2389-F743-9C8C-B3885E014E82}" type="slidenum">
              <a:rPr lang="en-US" smtClean="0"/>
              <a:t>‹#›</a:t>
            </a:fld>
            <a:endParaRPr lang="en-US" dirty="0"/>
          </a:p>
        </p:txBody>
      </p:sp>
    </p:spTree>
    <p:extLst>
      <p:ext uri="{BB962C8B-B14F-4D97-AF65-F5344CB8AC3E}">
        <p14:creationId xmlns:p14="http://schemas.microsoft.com/office/powerpoint/2010/main" val="400452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7A3784A-91C9-4742-BE0F-C0E06C1DEF5E}" type="datetimeFigureOut">
              <a:rPr lang="en-US" smtClean="0"/>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CF2BD0-2389-F743-9C8C-B3885E014E82}" type="slidenum">
              <a:rPr lang="en-US" smtClean="0"/>
              <a:t>‹#›</a:t>
            </a:fld>
            <a:endParaRPr lang="en-US" dirty="0"/>
          </a:p>
        </p:txBody>
      </p:sp>
    </p:spTree>
    <p:extLst>
      <p:ext uri="{BB962C8B-B14F-4D97-AF65-F5344CB8AC3E}">
        <p14:creationId xmlns:p14="http://schemas.microsoft.com/office/powerpoint/2010/main" val="56753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7A3784A-91C9-4742-BE0F-C0E06C1DEF5E}" type="datetimeFigureOut">
              <a:rPr lang="en-US" smtClean="0"/>
              <a:t>4/14/20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CF2BD0-2389-F743-9C8C-B3885E014E82}" type="slidenum">
              <a:rPr lang="en-US" smtClean="0"/>
              <a:t>‹#›</a:t>
            </a:fld>
            <a:endParaRPr lang="en-US" dirty="0"/>
          </a:p>
        </p:txBody>
      </p:sp>
    </p:spTree>
    <p:extLst>
      <p:ext uri="{BB962C8B-B14F-4D97-AF65-F5344CB8AC3E}">
        <p14:creationId xmlns:p14="http://schemas.microsoft.com/office/powerpoint/2010/main" val="194528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7A3784A-91C9-4742-BE0F-C0E06C1DEF5E}" type="datetimeFigureOut">
              <a:rPr lang="en-US" smtClean="0"/>
              <a:t>4/14/20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CF2BD0-2389-F743-9C8C-B3885E014E82}" type="slidenum">
              <a:rPr lang="en-US" smtClean="0"/>
              <a:t>‹#›</a:t>
            </a:fld>
            <a:endParaRPr lang="en-US" dirty="0"/>
          </a:p>
        </p:txBody>
      </p:sp>
    </p:spTree>
    <p:extLst>
      <p:ext uri="{BB962C8B-B14F-4D97-AF65-F5344CB8AC3E}">
        <p14:creationId xmlns:p14="http://schemas.microsoft.com/office/powerpoint/2010/main" val="42911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3784A-91C9-4742-BE0F-C0E06C1DEF5E}" type="datetimeFigureOut">
              <a:rPr lang="en-US" smtClean="0"/>
              <a:t>4/14/20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CF2BD0-2389-F743-9C8C-B3885E014E82}" type="slidenum">
              <a:rPr lang="en-US" smtClean="0"/>
              <a:t>‹#›</a:t>
            </a:fld>
            <a:endParaRPr lang="en-US" dirty="0"/>
          </a:p>
        </p:txBody>
      </p:sp>
    </p:spTree>
    <p:extLst>
      <p:ext uri="{BB962C8B-B14F-4D97-AF65-F5344CB8AC3E}">
        <p14:creationId xmlns:p14="http://schemas.microsoft.com/office/powerpoint/2010/main" val="127974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7A3784A-91C9-4742-BE0F-C0E06C1DEF5E}" type="datetimeFigureOut">
              <a:rPr lang="en-US" smtClean="0"/>
              <a:t>4/14/20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8CF2BD0-2389-F743-9C8C-B3885E014E82}" type="slidenum">
              <a:rPr lang="en-US" smtClean="0"/>
              <a:t>‹#›</a:t>
            </a:fld>
            <a:endParaRPr lang="en-US" dirty="0"/>
          </a:p>
        </p:txBody>
      </p:sp>
    </p:spTree>
    <p:extLst>
      <p:ext uri="{BB962C8B-B14F-4D97-AF65-F5344CB8AC3E}">
        <p14:creationId xmlns:p14="http://schemas.microsoft.com/office/powerpoint/2010/main" val="44005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7A3784A-91C9-4742-BE0F-C0E06C1DEF5E}" type="datetimeFigureOut">
              <a:rPr lang="en-US" smtClean="0"/>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CF2BD0-2389-F743-9C8C-B3885E014E82}" type="slidenum">
              <a:rPr lang="en-US" smtClean="0"/>
              <a:t>‹#›</a:t>
            </a:fld>
            <a:endParaRPr lang="en-US" dirty="0"/>
          </a:p>
        </p:txBody>
      </p:sp>
    </p:spTree>
    <p:extLst>
      <p:ext uri="{BB962C8B-B14F-4D97-AF65-F5344CB8AC3E}">
        <p14:creationId xmlns:p14="http://schemas.microsoft.com/office/powerpoint/2010/main" val="276365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7A3784A-91C9-4742-BE0F-C0E06C1DEF5E}" type="datetimeFigureOut">
              <a:rPr lang="en-US" smtClean="0"/>
              <a:t>4/15/20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t>Aero support group company presentation rev.00</a:t>
            </a:r>
          </a:p>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8CF2BD0-2389-F743-9C8C-B3885E014E82}"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3352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http://aerosupport360.com/wp-content/uploads/2020/04/asq.png" TargetMode="External"/><Relationship Id="rId18" Type="http://schemas.openxmlformats.org/officeDocument/2006/relationships/image" Target="../media/image38.png"/><Relationship Id="rId3" Type="http://schemas.openxmlformats.org/officeDocument/2006/relationships/image" Target="../media/image13.png"/><Relationship Id="rId7" Type="http://schemas.openxmlformats.org/officeDocument/2006/relationships/image" Target="../media/image29.jpg"/><Relationship Id="rId12" Type="http://schemas.openxmlformats.org/officeDocument/2006/relationships/image" Target="../media/image5.png"/><Relationship Id="rId17" Type="http://schemas.openxmlformats.org/officeDocument/2006/relationships/image" Target="../media/image37.png"/><Relationship Id="rId2" Type="http://schemas.openxmlformats.org/officeDocument/2006/relationships/notesSlide" Target="../notesSlides/notesSlide9.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8.png"/><Relationship Id="rId15" Type="http://schemas.openxmlformats.org/officeDocument/2006/relationships/image" Target="../media/image35.png"/><Relationship Id="rId10" Type="http://schemas.openxmlformats.org/officeDocument/2006/relationships/image" Target="../media/image32.jpg"/><Relationship Id="rId19" Type="http://schemas.openxmlformats.org/officeDocument/2006/relationships/image" Target="../media/image39.gif"/><Relationship Id="rId4" Type="http://schemas.openxmlformats.org/officeDocument/2006/relationships/image" Target="../media/image9.png"/><Relationship Id="rId9" Type="http://schemas.openxmlformats.org/officeDocument/2006/relationships/image" Target="../media/image31.jpg"/><Relationship Id="rId14" Type="http://schemas.openxmlformats.org/officeDocument/2006/relationships/image" Target="../media/image34.jpg"/></Relationships>
</file>

<file path=ppt/slides/_rels/slide17.xml.rels><?xml version="1.0" encoding="UTF-8" standalone="yes"?>
<Relationships xmlns="http://schemas.openxmlformats.org/package/2006/relationships"><Relationship Id="rId2" Type="http://schemas.openxmlformats.org/officeDocument/2006/relationships/hyperlink" Target="mailto:info@aerosupport360.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http://aerosupport360.com/wp-content/uploads/2020/04/apqc-300x86.jpg"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http://aerosupport360.com/wp-content/uploads/2020/04/asq.png" TargetMode="External"/><Relationship Id="rId5" Type="http://schemas.openxmlformats.org/officeDocument/2006/relationships/image" Target="../media/image5.png"/><Relationship Id="rId10" Type="http://schemas.openxmlformats.org/officeDocument/2006/relationships/image" Target="http://aerosupport360.com/wp-content/uploads/2020/04/efqm-300x144.png" TargetMode="External"/><Relationship Id="rId4" Type="http://schemas.openxmlformats.org/officeDocument/2006/relationships/image" Target="http://aerosupport360.com/wp-content/uploads/2020/04/Copa.png"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aerosupport360.com/security-management-systems/" TargetMode="External"/><Relationship Id="rId13" Type="http://schemas.openxmlformats.org/officeDocument/2006/relationships/hyperlink" Target="http://aerosupport360.com/business-planning-strategy-execution/" TargetMode="External"/><Relationship Id="rId3" Type="http://schemas.openxmlformats.org/officeDocument/2006/relationships/hyperlink" Target="http://aerosupport360.com/quality-control-solutions/" TargetMode="External"/><Relationship Id="rId7" Type="http://schemas.openxmlformats.org/officeDocument/2006/relationships/hyperlink" Target="http://aerosupport360.com/quality-management-systems/" TargetMode="External"/><Relationship Id="rId12" Type="http://schemas.openxmlformats.org/officeDocument/2006/relationships/hyperlink" Target="http://aerosupport360.com/business-process-optimization-profit-maximization/" TargetMode="External"/><Relationship Id="rId2" Type="http://schemas.openxmlformats.org/officeDocument/2006/relationships/hyperlink" Target="http://aerosupport360.com/airport-operations-consulting/" TargetMode="External"/><Relationship Id="rId1" Type="http://schemas.openxmlformats.org/officeDocument/2006/relationships/slideLayout" Target="../slideLayouts/slideLayout2.xml"/><Relationship Id="rId6" Type="http://schemas.openxmlformats.org/officeDocument/2006/relationships/hyperlink" Target="http://aerosupport360.com/safety-management-systems/" TargetMode="External"/><Relationship Id="rId11" Type="http://schemas.openxmlformats.org/officeDocument/2006/relationships/hyperlink" Target="http://aerosupport360.com/it-software-solutions/" TargetMode="External"/><Relationship Id="rId5" Type="http://schemas.openxmlformats.org/officeDocument/2006/relationships/hyperlink" Target="http://aerosupport360.com/training/" TargetMode="External"/><Relationship Id="rId10" Type="http://schemas.openxmlformats.org/officeDocument/2006/relationships/hyperlink" Target="http://aerosupport360.com/drone-operation-systems/" TargetMode="External"/><Relationship Id="rId4" Type="http://schemas.openxmlformats.org/officeDocument/2006/relationships/hyperlink" Target="http://aerosupport360.com/audit-preparation/" TargetMode="External"/><Relationship Id="rId9" Type="http://schemas.openxmlformats.org/officeDocument/2006/relationships/hyperlink" Target="http://aerosupport360.com/documentation-support/" TargetMode="External"/><Relationship Id="rId14" Type="http://schemas.openxmlformats.org/officeDocument/2006/relationships/hyperlink" Target="http://aerosupport360.com/customer-employee-satisfac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4BB6C3-E5EC-E14D-902E-11CAD055E770}"/>
              </a:ext>
            </a:extLst>
          </p:cNvPr>
          <p:cNvSpPr>
            <a:spLocks noGrp="1"/>
          </p:cNvSpPr>
          <p:nvPr>
            <p:ph type="ctrTitle"/>
          </p:nvPr>
        </p:nvSpPr>
        <p:spPr/>
        <p:txBody>
          <a:bodyPr/>
          <a:lstStyle/>
          <a:p>
            <a:r>
              <a:rPr lang="en-US" b="1" dirty="0">
                <a:solidFill>
                  <a:schemeClr val="accent1"/>
                </a:solidFill>
                <a:latin typeface="Arial Hebrew" pitchFamily="2" charset="-79"/>
                <a:cs typeface="Arial Hebrew" pitchFamily="2" charset="-79"/>
              </a:rPr>
              <a:t>Aero Support Group LLC.</a:t>
            </a:r>
          </a:p>
        </p:txBody>
      </p:sp>
      <p:sp>
        <p:nvSpPr>
          <p:cNvPr id="3" name="Alt Başlık 2">
            <a:extLst>
              <a:ext uri="{FF2B5EF4-FFF2-40B4-BE49-F238E27FC236}">
                <a16:creationId xmlns:a16="http://schemas.microsoft.com/office/drawing/2014/main" id="{1DA95733-8574-6B40-9E17-2DC7A4235B15}"/>
              </a:ext>
            </a:extLst>
          </p:cNvPr>
          <p:cNvSpPr>
            <a:spLocks noGrp="1"/>
          </p:cNvSpPr>
          <p:nvPr>
            <p:ph type="subTitle" idx="1"/>
          </p:nvPr>
        </p:nvSpPr>
        <p:spPr/>
        <p:txBody>
          <a:bodyPr/>
          <a:lstStyle/>
          <a:p>
            <a:r>
              <a:rPr lang="en-US" dirty="0"/>
              <a:t>Company Overview</a:t>
            </a:r>
          </a:p>
        </p:txBody>
      </p:sp>
      <p:pic>
        <p:nvPicPr>
          <p:cNvPr id="5" name="Resim 4">
            <a:extLst>
              <a:ext uri="{FF2B5EF4-FFF2-40B4-BE49-F238E27FC236}">
                <a16:creationId xmlns:a16="http://schemas.microsoft.com/office/drawing/2014/main" id="{5B4C3A8D-5BF1-574F-B0A7-10301971BDA7}"/>
              </a:ext>
            </a:extLst>
          </p:cNvPr>
          <p:cNvPicPr>
            <a:picLocks noChangeAspect="1"/>
          </p:cNvPicPr>
          <p:nvPr/>
        </p:nvPicPr>
        <p:blipFill>
          <a:blip r:embed="rId3"/>
          <a:stretch>
            <a:fillRect/>
          </a:stretch>
        </p:blipFill>
        <p:spPr>
          <a:xfrm>
            <a:off x="7121213" y="779365"/>
            <a:ext cx="4313321" cy="2011240"/>
          </a:xfrm>
          <a:prstGeom prst="rect">
            <a:avLst/>
          </a:prstGeom>
        </p:spPr>
      </p:pic>
    </p:spTree>
    <p:extLst>
      <p:ext uri="{BB962C8B-B14F-4D97-AF65-F5344CB8AC3E}">
        <p14:creationId xmlns:p14="http://schemas.microsoft.com/office/powerpoint/2010/main" val="381782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EE9D8E-50F3-3D46-A7BD-D18B1E41A525}"/>
              </a:ext>
            </a:extLst>
          </p:cNvPr>
          <p:cNvSpPr>
            <a:spLocks noGrp="1"/>
          </p:cNvSpPr>
          <p:nvPr>
            <p:ph type="title"/>
          </p:nvPr>
        </p:nvSpPr>
        <p:spPr/>
        <p:txBody>
          <a:bodyPr/>
          <a:lstStyle/>
          <a:p>
            <a:r>
              <a:rPr lang="en-US" dirty="0"/>
              <a:t>Aero support group Office Locations</a:t>
            </a:r>
          </a:p>
        </p:txBody>
      </p:sp>
      <p:pic>
        <p:nvPicPr>
          <p:cNvPr id="4" name="İçerik Yer Tutucusu 3">
            <a:extLst>
              <a:ext uri="{FF2B5EF4-FFF2-40B4-BE49-F238E27FC236}">
                <a16:creationId xmlns:a16="http://schemas.microsoft.com/office/drawing/2014/main" id="{B59D6336-AF24-8D4D-9F37-AFF9FA629965}"/>
              </a:ext>
            </a:extLst>
          </p:cNvPr>
          <p:cNvPicPr>
            <a:picLocks noGrp="1" noChangeAspect="1"/>
          </p:cNvPicPr>
          <p:nvPr>
            <p:ph idx="1"/>
          </p:nvPr>
        </p:nvPicPr>
        <p:blipFill>
          <a:blip r:embed="rId2"/>
          <a:stretch>
            <a:fillRect/>
          </a:stretch>
        </p:blipFill>
        <p:spPr>
          <a:xfrm>
            <a:off x="814387" y="2688744"/>
            <a:ext cx="4076700" cy="3467100"/>
          </a:xfrm>
          <a:prstGeom prst="rect">
            <a:avLst/>
          </a:prstGeom>
        </p:spPr>
      </p:pic>
      <p:pic>
        <p:nvPicPr>
          <p:cNvPr id="5" name="Resim 4">
            <a:extLst>
              <a:ext uri="{FF2B5EF4-FFF2-40B4-BE49-F238E27FC236}">
                <a16:creationId xmlns:a16="http://schemas.microsoft.com/office/drawing/2014/main" id="{A2E1F57F-BB65-624A-B8AB-26A3EE55E914}"/>
              </a:ext>
            </a:extLst>
          </p:cNvPr>
          <p:cNvPicPr>
            <a:picLocks noChangeAspect="1"/>
          </p:cNvPicPr>
          <p:nvPr/>
        </p:nvPicPr>
        <p:blipFill>
          <a:blip r:embed="rId3"/>
          <a:stretch>
            <a:fillRect/>
          </a:stretch>
        </p:blipFill>
        <p:spPr>
          <a:xfrm>
            <a:off x="6767512" y="2688744"/>
            <a:ext cx="4140200" cy="3467100"/>
          </a:xfrm>
          <a:prstGeom prst="rect">
            <a:avLst/>
          </a:prstGeom>
        </p:spPr>
      </p:pic>
      <p:sp>
        <p:nvSpPr>
          <p:cNvPr id="6" name="Metin kutusu 5">
            <a:extLst>
              <a:ext uri="{FF2B5EF4-FFF2-40B4-BE49-F238E27FC236}">
                <a16:creationId xmlns:a16="http://schemas.microsoft.com/office/drawing/2014/main" id="{043E0977-A90C-9C48-9018-09829F68204A}"/>
              </a:ext>
            </a:extLst>
          </p:cNvPr>
          <p:cNvSpPr txBox="1"/>
          <p:nvPr/>
        </p:nvSpPr>
        <p:spPr>
          <a:xfrm>
            <a:off x="1702593" y="2071688"/>
            <a:ext cx="2300288" cy="461665"/>
          </a:xfrm>
          <a:prstGeom prst="rect">
            <a:avLst/>
          </a:prstGeom>
          <a:noFill/>
        </p:spPr>
        <p:txBody>
          <a:bodyPr wrap="square" rtlCol="0">
            <a:spAutoFit/>
          </a:bodyPr>
          <a:lstStyle/>
          <a:p>
            <a:r>
              <a:rPr lang="en-US" sz="2400" dirty="0"/>
              <a:t>ISTANBUL</a:t>
            </a:r>
          </a:p>
        </p:txBody>
      </p:sp>
      <p:sp>
        <p:nvSpPr>
          <p:cNvPr id="7" name="Metin kutusu 6">
            <a:extLst>
              <a:ext uri="{FF2B5EF4-FFF2-40B4-BE49-F238E27FC236}">
                <a16:creationId xmlns:a16="http://schemas.microsoft.com/office/drawing/2014/main" id="{5FE7E0E2-A5F1-8048-9535-C78914F14FBA}"/>
              </a:ext>
            </a:extLst>
          </p:cNvPr>
          <p:cNvSpPr txBox="1"/>
          <p:nvPr/>
        </p:nvSpPr>
        <p:spPr>
          <a:xfrm>
            <a:off x="7687468" y="2071687"/>
            <a:ext cx="2300288" cy="461665"/>
          </a:xfrm>
          <a:prstGeom prst="rect">
            <a:avLst/>
          </a:prstGeom>
          <a:noFill/>
        </p:spPr>
        <p:txBody>
          <a:bodyPr wrap="square" rtlCol="0">
            <a:spAutoFit/>
          </a:bodyPr>
          <a:lstStyle/>
          <a:p>
            <a:r>
              <a:rPr lang="en-US" sz="2400" dirty="0"/>
              <a:t>LONDON</a:t>
            </a:r>
          </a:p>
        </p:txBody>
      </p:sp>
    </p:spTree>
    <p:extLst>
      <p:ext uri="{BB962C8B-B14F-4D97-AF65-F5344CB8AC3E}">
        <p14:creationId xmlns:p14="http://schemas.microsoft.com/office/powerpoint/2010/main" val="75010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EE9D8E-50F3-3D46-A7BD-D18B1E41A525}"/>
              </a:ext>
            </a:extLst>
          </p:cNvPr>
          <p:cNvSpPr>
            <a:spLocks noGrp="1"/>
          </p:cNvSpPr>
          <p:nvPr>
            <p:ph type="title"/>
          </p:nvPr>
        </p:nvSpPr>
        <p:spPr/>
        <p:txBody>
          <a:bodyPr/>
          <a:lstStyle/>
          <a:p>
            <a:r>
              <a:rPr lang="en-US" dirty="0"/>
              <a:t>Customer focused approach</a:t>
            </a:r>
          </a:p>
        </p:txBody>
      </p:sp>
      <p:sp>
        <p:nvSpPr>
          <p:cNvPr id="3" name="İçerik Yer Tutucusu 2">
            <a:extLst>
              <a:ext uri="{FF2B5EF4-FFF2-40B4-BE49-F238E27FC236}">
                <a16:creationId xmlns:a16="http://schemas.microsoft.com/office/drawing/2014/main" id="{5A80D5A0-C7E9-CB4C-8085-8A4AB48FB517}"/>
              </a:ext>
            </a:extLst>
          </p:cNvPr>
          <p:cNvSpPr>
            <a:spLocks noGrp="1"/>
          </p:cNvSpPr>
          <p:nvPr>
            <p:ph idx="1"/>
          </p:nvPr>
        </p:nvSpPr>
        <p:spPr>
          <a:xfrm>
            <a:off x="5915026" y="2180497"/>
            <a:ext cx="5695782" cy="4148866"/>
          </a:xfrm>
        </p:spPr>
        <p:txBody>
          <a:bodyPr>
            <a:normAutofit/>
          </a:bodyPr>
          <a:lstStyle/>
          <a:p>
            <a:pPr marL="0" indent="0">
              <a:buNone/>
            </a:pPr>
            <a:r>
              <a:rPr lang="tr-TR" sz="2400" dirty="0"/>
              <a:t>The right approach is necessary for the right outcome. Aero Support Group approaches work by applying its external knowledge to your organization’s internal way of doing work. We know that in order to maximize the potential of success for your company we need to shape our expert advice in a way that applies to your way of doing business. This allows us to create rich relationships with our clients.</a:t>
            </a:r>
            <a:endParaRPr lang="en-US" sz="2400" dirty="0"/>
          </a:p>
        </p:txBody>
      </p:sp>
      <p:pic>
        <p:nvPicPr>
          <p:cNvPr id="7" name="Resim 6">
            <a:extLst>
              <a:ext uri="{FF2B5EF4-FFF2-40B4-BE49-F238E27FC236}">
                <a16:creationId xmlns:a16="http://schemas.microsoft.com/office/drawing/2014/main" id="{6776C6D2-6FCC-5244-B838-E7CFA2C27FA2}"/>
              </a:ext>
            </a:extLst>
          </p:cNvPr>
          <p:cNvPicPr>
            <a:picLocks noChangeAspect="1"/>
          </p:cNvPicPr>
          <p:nvPr/>
        </p:nvPicPr>
        <p:blipFill>
          <a:blip r:embed="rId3"/>
          <a:stretch>
            <a:fillRect/>
          </a:stretch>
        </p:blipFill>
        <p:spPr>
          <a:xfrm>
            <a:off x="1243013" y="2180497"/>
            <a:ext cx="4459287" cy="3863116"/>
          </a:xfrm>
          <a:prstGeom prst="rect">
            <a:avLst/>
          </a:prstGeom>
        </p:spPr>
      </p:pic>
    </p:spTree>
    <p:extLst>
      <p:ext uri="{BB962C8B-B14F-4D97-AF65-F5344CB8AC3E}">
        <p14:creationId xmlns:p14="http://schemas.microsoft.com/office/powerpoint/2010/main" val="243780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EE9D8E-50F3-3D46-A7BD-D18B1E41A525}"/>
              </a:ext>
            </a:extLst>
          </p:cNvPr>
          <p:cNvSpPr>
            <a:spLocks noGrp="1"/>
          </p:cNvSpPr>
          <p:nvPr>
            <p:ph type="title"/>
          </p:nvPr>
        </p:nvSpPr>
        <p:spPr/>
        <p:txBody>
          <a:bodyPr/>
          <a:lstStyle/>
          <a:p>
            <a:r>
              <a:rPr lang="en-US" dirty="0"/>
              <a:t>Customer satisfaction</a:t>
            </a:r>
          </a:p>
        </p:txBody>
      </p:sp>
      <p:pic>
        <p:nvPicPr>
          <p:cNvPr id="5" name="Resim 4">
            <a:extLst>
              <a:ext uri="{FF2B5EF4-FFF2-40B4-BE49-F238E27FC236}">
                <a16:creationId xmlns:a16="http://schemas.microsoft.com/office/drawing/2014/main" id="{35194180-3605-0446-A332-76FB178FF0EB}"/>
              </a:ext>
            </a:extLst>
          </p:cNvPr>
          <p:cNvPicPr>
            <a:picLocks noChangeAspect="1"/>
          </p:cNvPicPr>
          <p:nvPr/>
        </p:nvPicPr>
        <p:blipFill>
          <a:blip r:embed="rId3"/>
          <a:stretch>
            <a:fillRect/>
          </a:stretch>
        </p:blipFill>
        <p:spPr>
          <a:xfrm>
            <a:off x="2531268" y="2194784"/>
            <a:ext cx="7129463" cy="4285709"/>
          </a:xfrm>
          <a:prstGeom prst="rect">
            <a:avLst/>
          </a:prstGeom>
        </p:spPr>
      </p:pic>
    </p:spTree>
    <p:extLst>
      <p:ext uri="{BB962C8B-B14F-4D97-AF65-F5344CB8AC3E}">
        <p14:creationId xmlns:p14="http://schemas.microsoft.com/office/powerpoint/2010/main" val="136053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EE9D8E-50F3-3D46-A7BD-D18B1E41A525}"/>
              </a:ext>
            </a:extLst>
          </p:cNvPr>
          <p:cNvSpPr>
            <a:spLocks noGrp="1"/>
          </p:cNvSpPr>
          <p:nvPr>
            <p:ph type="title"/>
          </p:nvPr>
        </p:nvSpPr>
        <p:spPr/>
        <p:txBody>
          <a:bodyPr/>
          <a:lstStyle/>
          <a:p>
            <a:r>
              <a:rPr lang="en-US" dirty="0"/>
              <a:t>Our performance</a:t>
            </a:r>
          </a:p>
        </p:txBody>
      </p:sp>
      <p:sp>
        <p:nvSpPr>
          <p:cNvPr id="3" name="İçerik Yer Tutucusu 2">
            <a:extLst>
              <a:ext uri="{FF2B5EF4-FFF2-40B4-BE49-F238E27FC236}">
                <a16:creationId xmlns:a16="http://schemas.microsoft.com/office/drawing/2014/main" id="{5A80D5A0-C7E9-CB4C-8085-8A4AB48FB517}"/>
              </a:ext>
            </a:extLst>
          </p:cNvPr>
          <p:cNvSpPr>
            <a:spLocks noGrp="1"/>
          </p:cNvSpPr>
          <p:nvPr>
            <p:ph idx="1"/>
          </p:nvPr>
        </p:nvSpPr>
        <p:spPr>
          <a:xfrm>
            <a:off x="428625" y="3831463"/>
            <a:ext cx="11329987" cy="2497900"/>
          </a:xfrm>
        </p:spPr>
        <p:txBody>
          <a:bodyPr>
            <a:normAutofit/>
          </a:bodyPr>
          <a:lstStyle/>
          <a:p>
            <a:pPr marL="0" indent="0">
              <a:buNone/>
            </a:pPr>
            <a:r>
              <a:rPr lang="en-US" sz="2400" dirty="0"/>
              <a:t>We take care of customer satisfaction and thanks to the feedbacks provided we improve our services quality and update our policies, programs and procedures in timely manner.</a:t>
            </a:r>
          </a:p>
        </p:txBody>
      </p:sp>
      <p:pic>
        <p:nvPicPr>
          <p:cNvPr id="6" name="Resim 5">
            <a:extLst>
              <a:ext uri="{FF2B5EF4-FFF2-40B4-BE49-F238E27FC236}">
                <a16:creationId xmlns:a16="http://schemas.microsoft.com/office/drawing/2014/main" id="{18C0D83F-0E9C-D346-9EF1-58D5F9C7EE0F}"/>
              </a:ext>
            </a:extLst>
          </p:cNvPr>
          <p:cNvPicPr>
            <a:picLocks noChangeAspect="1"/>
          </p:cNvPicPr>
          <p:nvPr/>
        </p:nvPicPr>
        <p:blipFill>
          <a:blip r:embed="rId3"/>
          <a:stretch>
            <a:fillRect/>
          </a:stretch>
        </p:blipFill>
        <p:spPr>
          <a:xfrm>
            <a:off x="428625" y="2316987"/>
            <a:ext cx="11329988" cy="1971675"/>
          </a:xfrm>
          <a:prstGeom prst="rect">
            <a:avLst/>
          </a:prstGeom>
        </p:spPr>
      </p:pic>
    </p:spTree>
    <p:extLst>
      <p:ext uri="{BB962C8B-B14F-4D97-AF65-F5344CB8AC3E}">
        <p14:creationId xmlns:p14="http://schemas.microsoft.com/office/powerpoint/2010/main" val="127866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0A70CE-E92B-B44D-888C-789EDA095AC9}"/>
              </a:ext>
            </a:extLst>
          </p:cNvPr>
          <p:cNvSpPr>
            <a:spLocks noGrp="1"/>
          </p:cNvSpPr>
          <p:nvPr>
            <p:ph type="title"/>
          </p:nvPr>
        </p:nvSpPr>
        <p:spPr/>
        <p:txBody>
          <a:bodyPr/>
          <a:lstStyle/>
          <a:p>
            <a:r>
              <a:rPr lang="en-US" dirty="0"/>
              <a:t>Projects completed</a:t>
            </a:r>
          </a:p>
        </p:txBody>
      </p:sp>
      <p:pic>
        <p:nvPicPr>
          <p:cNvPr id="5" name="Resim 4">
            <a:extLst>
              <a:ext uri="{FF2B5EF4-FFF2-40B4-BE49-F238E27FC236}">
                <a16:creationId xmlns:a16="http://schemas.microsoft.com/office/drawing/2014/main" id="{1EAE0228-5A89-534C-B473-D477983CB4F5}"/>
              </a:ext>
            </a:extLst>
          </p:cNvPr>
          <p:cNvPicPr>
            <a:picLocks noChangeAspect="1"/>
          </p:cNvPicPr>
          <p:nvPr/>
        </p:nvPicPr>
        <p:blipFill>
          <a:blip r:embed="rId2"/>
          <a:stretch>
            <a:fillRect/>
          </a:stretch>
        </p:blipFill>
        <p:spPr>
          <a:xfrm>
            <a:off x="5805848" y="1921980"/>
            <a:ext cx="4799881" cy="4750282"/>
          </a:xfrm>
          <a:prstGeom prst="rect">
            <a:avLst/>
          </a:prstGeom>
        </p:spPr>
      </p:pic>
      <p:sp>
        <p:nvSpPr>
          <p:cNvPr id="8" name="Metin kutusu 7">
            <a:extLst>
              <a:ext uri="{FF2B5EF4-FFF2-40B4-BE49-F238E27FC236}">
                <a16:creationId xmlns:a16="http://schemas.microsoft.com/office/drawing/2014/main" id="{9FDE23E0-F54E-2445-BB73-3CC63935FC8E}"/>
              </a:ext>
            </a:extLst>
          </p:cNvPr>
          <p:cNvSpPr txBox="1"/>
          <p:nvPr/>
        </p:nvSpPr>
        <p:spPr>
          <a:xfrm>
            <a:off x="581192" y="2947863"/>
            <a:ext cx="5224656" cy="1815882"/>
          </a:xfrm>
          <a:prstGeom prst="rect">
            <a:avLst/>
          </a:prstGeom>
          <a:noFill/>
        </p:spPr>
        <p:txBody>
          <a:bodyPr wrap="square" rtlCol="0">
            <a:spAutoFit/>
          </a:bodyPr>
          <a:lstStyle/>
          <a:p>
            <a:r>
              <a:rPr lang="en-US" sz="2800" dirty="0"/>
              <a:t>Aero Support Group Consultants have covered 5 Continents and have gathered enormous amount of Know-how.</a:t>
            </a:r>
          </a:p>
        </p:txBody>
      </p:sp>
    </p:spTree>
    <p:extLst>
      <p:ext uri="{BB962C8B-B14F-4D97-AF65-F5344CB8AC3E}">
        <p14:creationId xmlns:p14="http://schemas.microsoft.com/office/powerpoint/2010/main" val="79556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0A70CE-E92B-B44D-888C-789EDA095AC9}"/>
              </a:ext>
            </a:extLst>
          </p:cNvPr>
          <p:cNvSpPr>
            <a:spLocks noGrp="1"/>
          </p:cNvSpPr>
          <p:nvPr>
            <p:ph type="title"/>
          </p:nvPr>
        </p:nvSpPr>
        <p:spPr/>
        <p:txBody>
          <a:bodyPr/>
          <a:lstStyle/>
          <a:p>
            <a:r>
              <a:rPr lang="en-US" dirty="0"/>
              <a:t>Projects completed</a:t>
            </a:r>
          </a:p>
        </p:txBody>
      </p:sp>
      <p:pic>
        <p:nvPicPr>
          <p:cNvPr id="7" name="İçerik Yer Tutucusu 6">
            <a:extLst>
              <a:ext uri="{FF2B5EF4-FFF2-40B4-BE49-F238E27FC236}">
                <a16:creationId xmlns:a16="http://schemas.microsoft.com/office/drawing/2014/main" id="{DE238500-6866-0748-A74A-9A3EF2FBB58C}"/>
              </a:ext>
            </a:extLst>
          </p:cNvPr>
          <p:cNvPicPr>
            <a:picLocks noGrp="1" noChangeAspect="1"/>
          </p:cNvPicPr>
          <p:nvPr>
            <p:ph idx="1"/>
          </p:nvPr>
        </p:nvPicPr>
        <p:blipFill>
          <a:blip r:embed="rId2"/>
          <a:stretch>
            <a:fillRect/>
          </a:stretch>
        </p:blipFill>
        <p:spPr>
          <a:xfrm>
            <a:off x="171451" y="3257550"/>
            <a:ext cx="11701462" cy="2271713"/>
          </a:xfrm>
        </p:spPr>
      </p:pic>
      <p:sp>
        <p:nvSpPr>
          <p:cNvPr id="8" name="Metin kutusu 7">
            <a:extLst>
              <a:ext uri="{FF2B5EF4-FFF2-40B4-BE49-F238E27FC236}">
                <a16:creationId xmlns:a16="http://schemas.microsoft.com/office/drawing/2014/main" id="{9FDE23E0-F54E-2445-BB73-3CC63935FC8E}"/>
              </a:ext>
            </a:extLst>
          </p:cNvPr>
          <p:cNvSpPr txBox="1"/>
          <p:nvPr/>
        </p:nvSpPr>
        <p:spPr>
          <a:xfrm>
            <a:off x="581192" y="2333501"/>
            <a:ext cx="8602933" cy="400110"/>
          </a:xfrm>
          <a:prstGeom prst="rect">
            <a:avLst/>
          </a:prstGeom>
          <a:noFill/>
        </p:spPr>
        <p:txBody>
          <a:bodyPr wrap="none" rtlCol="0">
            <a:spAutoFit/>
          </a:bodyPr>
          <a:lstStyle/>
          <a:p>
            <a:r>
              <a:rPr lang="en-US" sz="2000" dirty="0"/>
              <a:t>Aero Support Group Consultants have completed +400 Projects @200 Airports.</a:t>
            </a:r>
          </a:p>
        </p:txBody>
      </p:sp>
    </p:spTree>
    <p:extLst>
      <p:ext uri="{BB962C8B-B14F-4D97-AF65-F5344CB8AC3E}">
        <p14:creationId xmlns:p14="http://schemas.microsoft.com/office/powerpoint/2010/main" val="109128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C89644-C0AB-D342-8BE6-BFED6D52C9D5}"/>
              </a:ext>
            </a:extLst>
          </p:cNvPr>
          <p:cNvSpPr>
            <a:spLocks noGrp="1"/>
          </p:cNvSpPr>
          <p:nvPr>
            <p:ph type="title"/>
          </p:nvPr>
        </p:nvSpPr>
        <p:spPr/>
        <p:txBody>
          <a:bodyPr/>
          <a:lstStyle/>
          <a:p>
            <a:r>
              <a:rPr lang="en-US" dirty="0"/>
              <a:t>Awards/ certıfıcates of appreciations</a:t>
            </a:r>
          </a:p>
        </p:txBody>
      </p:sp>
      <p:pic>
        <p:nvPicPr>
          <p:cNvPr id="5" name="Resim 4">
            <a:extLst>
              <a:ext uri="{FF2B5EF4-FFF2-40B4-BE49-F238E27FC236}">
                <a16:creationId xmlns:a16="http://schemas.microsoft.com/office/drawing/2014/main" id="{2746306F-0DC7-4145-A964-9B5B6543F41B}"/>
              </a:ext>
            </a:extLst>
          </p:cNvPr>
          <p:cNvPicPr>
            <a:picLocks noChangeAspect="1"/>
          </p:cNvPicPr>
          <p:nvPr/>
        </p:nvPicPr>
        <p:blipFill>
          <a:blip r:embed="rId3"/>
          <a:stretch>
            <a:fillRect/>
          </a:stretch>
        </p:blipFill>
        <p:spPr>
          <a:xfrm>
            <a:off x="9986865" y="2079803"/>
            <a:ext cx="1623942" cy="1584967"/>
          </a:xfrm>
          <a:prstGeom prst="rect">
            <a:avLst/>
          </a:prstGeom>
        </p:spPr>
      </p:pic>
      <p:pic>
        <p:nvPicPr>
          <p:cNvPr id="8" name="Resim 7">
            <a:extLst>
              <a:ext uri="{FF2B5EF4-FFF2-40B4-BE49-F238E27FC236}">
                <a16:creationId xmlns:a16="http://schemas.microsoft.com/office/drawing/2014/main" id="{02A4F8C8-AA82-3448-836B-51508B240E1D}"/>
              </a:ext>
            </a:extLst>
          </p:cNvPr>
          <p:cNvPicPr>
            <a:picLocks noChangeAspect="1"/>
          </p:cNvPicPr>
          <p:nvPr/>
        </p:nvPicPr>
        <p:blipFill>
          <a:blip r:embed="rId4"/>
          <a:stretch>
            <a:fillRect/>
          </a:stretch>
        </p:blipFill>
        <p:spPr>
          <a:xfrm>
            <a:off x="5945468" y="2159897"/>
            <a:ext cx="2229258" cy="1238476"/>
          </a:xfrm>
          <a:prstGeom prst="rect">
            <a:avLst/>
          </a:prstGeom>
        </p:spPr>
      </p:pic>
      <p:pic>
        <p:nvPicPr>
          <p:cNvPr id="10" name="Resim 9">
            <a:extLst>
              <a:ext uri="{FF2B5EF4-FFF2-40B4-BE49-F238E27FC236}">
                <a16:creationId xmlns:a16="http://schemas.microsoft.com/office/drawing/2014/main" id="{56EDACFF-F907-0A4F-AB51-619F4535DBF4}"/>
              </a:ext>
            </a:extLst>
          </p:cNvPr>
          <p:cNvPicPr>
            <a:picLocks noChangeAspect="1"/>
          </p:cNvPicPr>
          <p:nvPr/>
        </p:nvPicPr>
        <p:blipFill>
          <a:blip r:embed="rId5"/>
          <a:stretch>
            <a:fillRect/>
          </a:stretch>
        </p:blipFill>
        <p:spPr>
          <a:xfrm>
            <a:off x="9381439" y="3932848"/>
            <a:ext cx="2022315" cy="766703"/>
          </a:xfrm>
          <a:prstGeom prst="rect">
            <a:avLst/>
          </a:prstGeom>
        </p:spPr>
      </p:pic>
      <p:pic>
        <p:nvPicPr>
          <p:cNvPr id="14" name="Resim 13">
            <a:extLst>
              <a:ext uri="{FF2B5EF4-FFF2-40B4-BE49-F238E27FC236}">
                <a16:creationId xmlns:a16="http://schemas.microsoft.com/office/drawing/2014/main" id="{E0B885C2-A19B-3649-838C-DD604853B5D9}"/>
              </a:ext>
            </a:extLst>
          </p:cNvPr>
          <p:cNvPicPr>
            <a:picLocks noChangeAspect="1"/>
          </p:cNvPicPr>
          <p:nvPr/>
        </p:nvPicPr>
        <p:blipFill>
          <a:blip r:embed="rId6"/>
          <a:stretch>
            <a:fillRect/>
          </a:stretch>
        </p:blipFill>
        <p:spPr>
          <a:xfrm>
            <a:off x="8609429" y="5083538"/>
            <a:ext cx="1377436" cy="1377436"/>
          </a:xfrm>
          <a:prstGeom prst="rect">
            <a:avLst/>
          </a:prstGeom>
        </p:spPr>
      </p:pic>
      <p:pic>
        <p:nvPicPr>
          <p:cNvPr id="16" name="Resim 15">
            <a:extLst>
              <a:ext uri="{FF2B5EF4-FFF2-40B4-BE49-F238E27FC236}">
                <a16:creationId xmlns:a16="http://schemas.microsoft.com/office/drawing/2014/main" id="{6981D467-AF99-F248-818C-DF2C6056F0A6}"/>
              </a:ext>
            </a:extLst>
          </p:cNvPr>
          <p:cNvPicPr>
            <a:picLocks noChangeAspect="1"/>
          </p:cNvPicPr>
          <p:nvPr/>
        </p:nvPicPr>
        <p:blipFill>
          <a:blip r:embed="rId7"/>
          <a:stretch>
            <a:fillRect/>
          </a:stretch>
        </p:blipFill>
        <p:spPr>
          <a:xfrm>
            <a:off x="176586" y="3250642"/>
            <a:ext cx="2745351" cy="1544717"/>
          </a:xfrm>
          <a:prstGeom prst="rect">
            <a:avLst/>
          </a:prstGeom>
        </p:spPr>
      </p:pic>
      <p:pic>
        <p:nvPicPr>
          <p:cNvPr id="18" name="Resim 17">
            <a:extLst>
              <a:ext uri="{FF2B5EF4-FFF2-40B4-BE49-F238E27FC236}">
                <a16:creationId xmlns:a16="http://schemas.microsoft.com/office/drawing/2014/main" id="{5D83748C-C2F1-4941-B305-C7F140E451C4}"/>
              </a:ext>
            </a:extLst>
          </p:cNvPr>
          <p:cNvPicPr>
            <a:picLocks noChangeAspect="1"/>
          </p:cNvPicPr>
          <p:nvPr/>
        </p:nvPicPr>
        <p:blipFill>
          <a:blip r:embed="rId8"/>
          <a:stretch>
            <a:fillRect/>
          </a:stretch>
        </p:blipFill>
        <p:spPr>
          <a:xfrm>
            <a:off x="3863373" y="2143763"/>
            <a:ext cx="1705117" cy="1185342"/>
          </a:xfrm>
          <a:prstGeom prst="rect">
            <a:avLst/>
          </a:prstGeom>
        </p:spPr>
      </p:pic>
      <p:pic>
        <p:nvPicPr>
          <p:cNvPr id="20" name="Resim 19">
            <a:extLst>
              <a:ext uri="{FF2B5EF4-FFF2-40B4-BE49-F238E27FC236}">
                <a16:creationId xmlns:a16="http://schemas.microsoft.com/office/drawing/2014/main" id="{BCDF05ED-273E-8D40-9087-6E294AFD3300}"/>
              </a:ext>
            </a:extLst>
          </p:cNvPr>
          <p:cNvPicPr>
            <a:picLocks noChangeAspect="1"/>
          </p:cNvPicPr>
          <p:nvPr/>
        </p:nvPicPr>
        <p:blipFill>
          <a:blip r:embed="rId9"/>
          <a:stretch>
            <a:fillRect/>
          </a:stretch>
        </p:blipFill>
        <p:spPr>
          <a:xfrm>
            <a:off x="2921938" y="3470805"/>
            <a:ext cx="3174062" cy="1256965"/>
          </a:xfrm>
          <a:prstGeom prst="rect">
            <a:avLst/>
          </a:prstGeom>
        </p:spPr>
      </p:pic>
      <p:pic>
        <p:nvPicPr>
          <p:cNvPr id="22" name="Resim 21">
            <a:extLst>
              <a:ext uri="{FF2B5EF4-FFF2-40B4-BE49-F238E27FC236}">
                <a16:creationId xmlns:a16="http://schemas.microsoft.com/office/drawing/2014/main" id="{B41E69F8-1483-2640-A8C6-29E803AEEC3B}"/>
              </a:ext>
            </a:extLst>
          </p:cNvPr>
          <p:cNvPicPr>
            <a:picLocks noChangeAspect="1"/>
          </p:cNvPicPr>
          <p:nvPr/>
        </p:nvPicPr>
        <p:blipFill>
          <a:blip r:embed="rId10"/>
          <a:stretch>
            <a:fillRect/>
          </a:stretch>
        </p:blipFill>
        <p:spPr>
          <a:xfrm>
            <a:off x="6096000" y="5264525"/>
            <a:ext cx="2455704" cy="1626904"/>
          </a:xfrm>
          <a:prstGeom prst="rect">
            <a:avLst/>
          </a:prstGeom>
        </p:spPr>
      </p:pic>
      <p:pic>
        <p:nvPicPr>
          <p:cNvPr id="24" name="Resim 23">
            <a:extLst>
              <a:ext uri="{FF2B5EF4-FFF2-40B4-BE49-F238E27FC236}">
                <a16:creationId xmlns:a16="http://schemas.microsoft.com/office/drawing/2014/main" id="{2FB63749-5A26-FC45-B910-3FD321D400F7}"/>
              </a:ext>
            </a:extLst>
          </p:cNvPr>
          <p:cNvPicPr>
            <a:picLocks noChangeAspect="1"/>
          </p:cNvPicPr>
          <p:nvPr/>
        </p:nvPicPr>
        <p:blipFill>
          <a:blip r:embed="rId11"/>
          <a:stretch>
            <a:fillRect/>
          </a:stretch>
        </p:blipFill>
        <p:spPr>
          <a:xfrm>
            <a:off x="8551704" y="2172188"/>
            <a:ext cx="1354699" cy="1354699"/>
          </a:xfrm>
          <a:prstGeom prst="rect">
            <a:avLst/>
          </a:prstGeom>
        </p:spPr>
      </p:pic>
      <p:pic>
        <p:nvPicPr>
          <p:cNvPr id="25" name="Resim 3">
            <a:extLst>
              <a:ext uri="{FF2B5EF4-FFF2-40B4-BE49-F238E27FC236}">
                <a16:creationId xmlns:a16="http://schemas.microsoft.com/office/drawing/2014/main" id="{F483379C-9012-1F4B-95DF-6608A1C21F3B}"/>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9906403" y="4951730"/>
            <a:ext cx="1755941" cy="1619067"/>
          </a:xfrm>
          <a:prstGeom prst="rect">
            <a:avLst/>
          </a:prstGeom>
          <a:noFill/>
          <a:extLst>
            <a:ext uri="{909E8E84-426E-40DD-AFC4-6F175D3DCCD1}">
              <a14:hiddenFill xmlns:a14="http://schemas.microsoft.com/office/drawing/2010/main">
                <a:solidFill>
                  <a:srgbClr val="FFFFFF"/>
                </a:solidFill>
              </a14:hiddenFill>
            </a:ext>
          </a:extLst>
        </p:spPr>
      </p:pic>
      <p:pic>
        <p:nvPicPr>
          <p:cNvPr id="27" name="Resim 26">
            <a:extLst>
              <a:ext uri="{FF2B5EF4-FFF2-40B4-BE49-F238E27FC236}">
                <a16:creationId xmlns:a16="http://schemas.microsoft.com/office/drawing/2014/main" id="{F000D4C2-EA24-2A4C-A9D8-3DB5B102D401}"/>
              </a:ext>
            </a:extLst>
          </p:cNvPr>
          <p:cNvPicPr>
            <a:picLocks noChangeAspect="1"/>
          </p:cNvPicPr>
          <p:nvPr/>
        </p:nvPicPr>
        <p:blipFill>
          <a:blip r:embed="rId14"/>
          <a:stretch>
            <a:fillRect/>
          </a:stretch>
        </p:blipFill>
        <p:spPr>
          <a:xfrm>
            <a:off x="2921937" y="5012372"/>
            <a:ext cx="2509279" cy="1824931"/>
          </a:xfrm>
          <a:prstGeom prst="rect">
            <a:avLst/>
          </a:prstGeom>
        </p:spPr>
      </p:pic>
      <p:pic>
        <p:nvPicPr>
          <p:cNvPr id="29" name="Resim 28">
            <a:extLst>
              <a:ext uri="{FF2B5EF4-FFF2-40B4-BE49-F238E27FC236}">
                <a16:creationId xmlns:a16="http://schemas.microsoft.com/office/drawing/2014/main" id="{0F1DC027-AFE5-2F40-B6F0-F1671556B8D4}"/>
              </a:ext>
            </a:extLst>
          </p:cNvPr>
          <p:cNvPicPr>
            <a:picLocks noChangeAspect="1"/>
          </p:cNvPicPr>
          <p:nvPr/>
        </p:nvPicPr>
        <p:blipFill>
          <a:blip r:embed="rId15"/>
          <a:stretch>
            <a:fillRect/>
          </a:stretch>
        </p:blipFill>
        <p:spPr>
          <a:xfrm>
            <a:off x="5034235" y="4435209"/>
            <a:ext cx="2891213" cy="1619067"/>
          </a:xfrm>
          <a:prstGeom prst="rect">
            <a:avLst/>
          </a:prstGeom>
        </p:spPr>
      </p:pic>
      <p:pic>
        <p:nvPicPr>
          <p:cNvPr id="31" name="Resim 30">
            <a:extLst>
              <a:ext uri="{FF2B5EF4-FFF2-40B4-BE49-F238E27FC236}">
                <a16:creationId xmlns:a16="http://schemas.microsoft.com/office/drawing/2014/main" id="{5AC9662B-0A64-754F-99DD-569C42EC2F83}"/>
              </a:ext>
            </a:extLst>
          </p:cNvPr>
          <p:cNvPicPr>
            <a:picLocks noChangeAspect="1"/>
          </p:cNvPicPr>
          <p:nvPr/>
        </p:nvPicPr>
        <p:blipFill>
          <a:blip r:embed="rId16"/>
          <a:stretch>
            <a:fillRect/>
          </a:stretch>
        </p:blipFill>
        <p:spPr>
          <a:xfrm>
            <a:off x="217287" y="897589"/>
            <a:ext cx="3565624" cy="3353472"/>
          </a:xfrm>
          <a:prstGeom prst="rect">
            <a:avLst/>
          </a:prstGeom>
        </p:spPr>
      </p:pic>
      <p:pic>
        <p:nvPicPr>
          <p:cNvPr id="33" name="Resim 32">
            <a:extLst>
              <a:ext uri="{FF2B5EF4-FFF2-40B4-BE49-F238E27FC236}">
                <a16:creationId xmlns:a16="http://schemas.microsoft.com/office/drawing/2014/main" id="{07DCE350-3252-BA40-94F2-76DF5B4FD983}"/>
              </a:ext>
            </a:extLst>
          </p:cNvPr>
          <p:cNvPicPr>
            <a:picLocks noChangeAspect="1"/>
          </p:cNvPicPr>
          <p:nvPr/>
        </p:nvPicPr>
        <p:blipFill>
          <a:blip r:embed="rId17"/>
          <a:stretch>
            <a:fillRect/>
          </a:stretch>
        </p:blipFill>
        <p:spPr>
          <a:xfrm>
            <a:off x="319710" y="5205724"/>
            <a:ext cx="2210106" cy="1542163"/>
          </a:xfrm>
          <a:prstGeom prst="rect">
            <a:avLst/>
          </a:prstGeom>
        </p:spPr>
      </p:pic>
      <p:pic>
        <p:nvPicPr>
          <p:cNvPr id="36" name="Resim 35">
            <a:extLst>
              <a:ext uri="{FF2B5EF4-FFF2-40B4-BE49-F238E27FC236}">
                <a16:creationId xmlns:a16="http://schemas.microsoft.com/office/drawing/2014/main" id="{E2C147AA-A0BB-B948-8EE6-80D823940A09}"/>
              </a:ext>
            </a:extLst>
          </p:cNvPr>
          <p:cNvPicPr>
            <a:picLocks noChangeAspect="1"/>
          </p:cNvPicPr>
          <p:nvPr/>
        </p:nvPicPr>
        <p:blipFill>
          <a:blip r:embed="rId18"/>
          <a:stretch>
            <a:fillRect/>
          </a:stretch>
        </p:blipFill>
        <p:spPr>
          <a:xfrm>
            <a:off x="6302299" y="3726457"/>
            <a:ext cx="2940000" cy="698250"/>
          </a:xfrm>
          <a:prstGeom prst="rect">
            <a:avLst/>
          </a:prstGeom>
        </p:spPr>
      </p:pic>
      <p:pic>
        <p:nvPicPr>
          <p:cNvPr id="38" name="Resim 37">
            <a:extLst>
              <a:ext uri="{FF2B5EF4-FFF2-40B4-BE49-F238E27FC236}">
                <a16:creationId xmlns:a16="http://schemas.microsoft.com/office/drawing/2014/main" id="{D995748C-4138-144D-A0BA-B392CE056A51}"/>
              </a:ext>
            </a:extLst>
          </p:cNvPr>
          <p:cNvPicPr>
            <a:picLocks noChangeAspect="1"/>
          </p:cNvPicPr>
          <p:nvPr/>
        </p:nvPicPr>
        <p:blipFill>
          <a:blip r:embed="rId19"/>
          <a:stretch>
            <a:fillRect/>
          </a:stretch>
        </p:blipFill>
        <p:spPr>
          <a:xfrm>
            <a:off x="2257153" y="4699551"/>
            <a:ext cx="3031909" cy="971111"/>
          </a:xfrm>
          <a:prstGeom prst="rect">
            <a:avLst/>
          </a:prstGeom>
        </p:spPr>
      </p:pic>
    </p:spTree>
    <p:extLst>
      <p:ext uri="{BB962C8B-B14F-4D97-AF65-F5344CB8AC3E}">
        <p14:creationId xmlns:p14="http://schemas.microsoft.com/office/powerpoint/2010/main" val="247059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45623A-0DF7-4641-A8DE-5AEDB45DCE89}"/>
              </a:ext>
            </a:extLst>
          </p:cNvPr>
          <p:cNvSpPr>
            <a:spLocks noGrp="1"/>
          </p:cNvSpPr>
          <p:nvPr>
            <p:ph type="title"/>
          </p:nvPr>
        </p:nvSpPr>
        <p:spPr/>
        <p:txBody>
          <a:bodyPr/>
          <a:lstStyle/>
          <a:p>
            <a:r>
              <a:rPr lang="en-US" dirty="0"/>
              <a:t>AERO SUPPORT GROUP</a:t>
            </a:r>
          </a:p>
        </p:txBody>
      </p:sp>
      <p:sp>
        <p:nvSpPr>
          <p:cNvPr id="3" name="İçerik Yer Tutucusu 2">
            <a:extLst>
              <a:ext uri="{FF2B5EF4-FFF2-40B4-BE49-F238E27FC236}">
                <a16:creationId xmlns:a16="http://schemas.microsoft.com/office/drawing/2014/main" id="{EC6A803F-C0F8-9E43-B3A9-702F1AEDF8EA}"/>
              </a:ext>
            </a:extLst>
          </p:cNvPr>
          <p:cNvSpPr>
            <a:spLocks noGrp="1"/>
          </p:cNvSpPr>
          <p:nvPr>
            <p:ph idx="1"/>
          </p:nvPr>
        </p:nvSpPr>
        <p:spPr/>
        <p:txBody>
          <a:bodyPr>
            <a:normAutofit/>
          </a:bodyPr>
          <a:lstStyle/>
          <a:p>
            <a:pPr marL="0" indent="0">
              <a:buNone/>
            </a:pPr>
            <a:endParaRPr lang="en-US" sz="3600" dirty="0"/>
          </a:p>
          <a:p>
            <a:r>
              <a:rPr lang="en-US" sz="3600" dirty="0"/>
              <a:t>THANK YOU…</a:t>
            </a:r>
          </a:p>
          <a:p>
            <a:endParaRPr lang="en-US" sz="3600" dirty="0"/>
          </a:p>
          <a:p>
            <a:pPr marL="0" indent="0" algn="ctr">
              <a:buNone/>
            </a:pPr>
            <a:r>
              <a:rPr lang="en-US" sz="3600" dirty="0">
                <a:solidFill>
                  <a:srgbClr val="00B0F0"/>
                </a:solidFill>
                <a:hlinkClick r:id="rId2">
                  <a:extLst>
                    <a:ext uri="{A12FA001-AC4F-418D-AE19-62706E023703}">
                      <ahyp:hlinkClr xmlns:ahyp="http://schemas.microsoft.com/office/drawing/2018/hyperlinkcolor" val="tx"/>
                    </a:ext>
                  </a:extLst>
                </a:hlinkClick>
              </a:rPr>
              <a:t>info@aerosupport360.com</a:t>
            </a:r>
            <a:endParaRPr lang="en-US" sz="3600" dirty="0">
              <a:solidFill>
                <a:srgbClr val="00B0F0"/>
              </a:solidFill>
            </a:endParaRPr>
          </a:p>
          <a:p>
            <a:pPr marL="0" indent="0">
              <a:buNone/>
            </a:pPr>
            <a:endParaRPr lang="en-US" sz="3600" dirty="0"/>
          </a:p>
        </p:txBody>
      </p:sp>
    </p:spTree>
    <p:extLst>
      <p:ext uri="{BB962C8B-B14F-4D97-AF65-F5344CB8AC3E}">
        <p14:creationId xmlns:p14="http://schemas.microsoft.com/office/powerpoint/2010/main" val="98864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84158-0556-3A4E-B48D-6DA738CA81A5}"/>
              </a:ext>
            </a:extLst>
          </p:cNvPr>
          <p:cNvSpPr>
            <a:spLocks noGrp="1"/>
          </p:cNvSpPr>
          <p:nvPr>
            <p:ph type="title"/>
          </p:nvPr>
        </p:nvSpPr>
        <p:spPr/>
        <p:txBody>
          <a:bodyPr/>
          <a:lstStyle/>
          <a:p>
            <a:r>
              <a:rPr lang="en-US" dirty="0"/>
              <a:t>Our Message</a:t>
            </a:r>
          </a:p>
        </p:txBody>
      </p:sp>
      <p:sp>
        <p:nvSpPr>
          <p:cNvPr id="3" name="İçerik Yer Tutucusu 2">
            <a:extLst>
              <a:ext uri="{FF2B5EF4-FFF2-40B4-BE49-F238E27FC236}">
                <a16:creationId xmlns:a16="http://schemas.microsoft.com/office/drawing/2014/main" id="{769678D8-2814-6941-8D6F-32DAE4B18BED}"/>
              </a:ext>
            </a:extLst>
          </p:cNvPr>
          <p:cNvSpPr>
            <a:spLocks noGrp="1"/>
          </p:cNvSpPr>
          <p:nvPr>
            <p:ph idx="1"/>
          </p:nvPr>
        </p:nvSpPr>
        <p:spPr>
          <a:xfrm>
            <a:off x="800100" y="2169609"/>
            <a:ext cx="10927443" cy="4102603"/>
          </a:xfrm>
        </p:spPr>
        <p:txBody>
          <a:bodyPr>
            <a:normAutofit fontScale="85000" lnSpcReduction="20000"/>
          </a:bodyPr>
          <a:lstStyle/>
          <a:p>
            <a:pPr marL="285750" indent="-285750" algn="just">
              <a:buFont typeface="Arial" panose="020B0604020202020204" pitchFamily="34" charset="0"/>
              <a:buChar char="•"/>
            </a:pPr>
            <a:r>
              <a:rPr lang="tr-TR" sz="2600" dirty="0"/>
              <a:t>We are committed</a:t>
            </a:r>
            <a:r>
              <a:rPr lang="en-US" sz="2600" dirty="0"/>
              <a:t> to </a:t>
            </a:r>
            <a:r>
              <a:rPr lang="tr-TR" sz="2600" dirty="0"/>
              <a:t>serve</a:t>
            </a:r>
            <a:r>
              <a:rPr lang="en-US" sz="2600" dirty="0"/>
              <a:t> our clients with the  highest qualified and trained experts capable of performing </a:t>
            </a:r>
            <a:r>
              <a:rPr lang="tr-TR" sz="2600" dirty="0"/>
              <a:t>a variety Consulting and Training</a:t>
            </a:r>
            <a:r>
              <a:rPr lang="en-US" sz="2600" dirty="0"/>
              <a:t> services</a:t>
            </a:r>
            <a:r>
              <a:rPr lang="tr-TR" sz="2600" dirty="0"/>
              <a:t> in accordance with the latest standards.</a:t>
            </a:r>
            <a:endParaRPr lang="en-US" sz="2600" dirty="0"/>
          </a:p>
          <a:p>
            <a:pPr marL="285750" indent="-285750" algn="just">
              <a:buFont typeface="Arial" panose="020B0604020202020204" pitchFamily="34" charset="0"/>
              <a:buChar char="•"/>
            </a:pPr>
            <a:r>
              <a:rPr lang="en-US" sz="2600" dirty="0"/>
              <a:t>We are committed to become a International integrated Consulting Company implementing innovation and integrity to all business endeavors. </a:t>
            </a:r>
          </a:p>
          <a:p>
            <a:pPr marL="0" indent="0" algn="just">
              <a:buNone/>
            </a:pPr>
            <a:endParaRPr lang="en-US" sz="2600" dirty="0"/>
          </a:p>
          <a:p>
            <a:pPr marL="0" indent="0" algn="just">
              <a:buNone/>
            </a:pPr>
            <a:r>
              <a:rPr lang="en-US" sz="2600" dirty="0"/>
              <a:t>“Since the inception of Aero Support Group we have established open and flexible communication with our clients. This practice ensures a positive business experience for our clients and Aero Support Group.</a:t>
            </a:r>
          </a:p>
          <a:p>
            <a:pPr marL="0" indent="0" algn="just">
              <a:buNone/>
            </a:pPr>
            <a:r>
              <a:rPr lang="en-US" sz="2600" dirty="0"/>
              <a:t>                 </a:t>
            </a:r>
          </a:p>
          <a:p>
            <a:pPr marL="0" indent="0" algn="just">
              <a:buNone/>
            </a:pPr>
            <a:r>
              <a:rPr lang="en-US" sz="2600" dirty="0"/>
              <a:t>Aero Support Group</a:t>
            </a:r>
          </a:p>
          <a:p>
            <a:endParaRPr lang="en-US" dirty="0"/>
          </a:p>
        </p:txBody>
      </p:sp>
      <p:pic>
        <p:nvPicPr>
          <p:cNvPr id="6" name="Resim 5">
            <a:extLst>
              <a:ext uri="{FF2B5EF4-FFF2-40B4-BE49-F238E27FC236}">
                <a16:creationId xmlns:a16="http://schemas.microsoft.com/office/drawing/2014/main" id="{145A896A-A092-4848-B7FF-6C6E6AEE8A8F}"/>
              </a:ext>
            </a:extLst>
          </p:cNvPr>
          <p:cNvPicPr>
            <a:picLocks noChangeAspect="1"/>
          </p:cNvPicPr>
          <p:nvPr/>
        </p:nvPicPr>
        <p:blipFill>
          <a:blip r:embed="rId3"/>
          <a:stretch>
            <a:fillRect/>
          </a:stretch>
        </p:blipFill>
        <p:spPr>
          <a:xfrm>
            <a:off x="4903048" y="4949453"/>
            <a:ext cx="6824495" cy="1776412"/>
          </a:xfrm>
          <a:prstGeom prst="rect">
            <a:avLst/>
          </a:prstGeom>
        </p:spPr>
      </p:pic>
    </p:spTree>
    <p:extLst>
      <p:ext uri="{BB962C8B-B14F-4D97-AF65-F5344CB8AC3E}">
        <p14:creationId xmlns:p14="http://schemas.microsoft.com/office/powerpoint/2010/main" val="26154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12993F-8AE9-B94C-948D-D6017D3D9F2A}"/>
              </a:ext>
            </a:extLst>
          </p:cNvPr>
          <p:cNvSpPr>
            <a:spLocks noGrp="1"/>
          </p:cNvSpPr>
          <p:nvPr>
            <p:ph type="title"/>
          </p:nvPr>
        </p:nvSpPr>
        <p:spPr/>
        <p:txBody>
          <a:bodyPr/>
          <a:lstStyle/>
          <a:p>
            <a:r>
              <a:rPr lang="en-US" dirty="0"/>
              <a:t>Our goal</a:t>
            </a:r>
          </a:p>
        </p:txBody>
      </p:sp>
      <p:sp>
        <p:nvSpPr>
          <p:cNvPr id="3" name="İçerik Yer Tutucusu 2">
            <a:extLst>
              <a:ext uri="{FF2B5EF4-FFF2-40B4-BE49-F238E27FC236}">
                <a16:creationId xmlns:a16="http://schemas.microsoft.com/office/drawing/2014/main" id="{E12598C5-1745-DB40-A5E2-12E8647132A0}"/>
              </a:ext>
            </a:extLst>
          </p:cNvPr>
          <p:cNvSpPr>
            <a:spLocks noGrp="1"/>
          </p:cNvSpPr>
          <p:nvPr>
            <p:ph idx="1"/>
          </p:nvPr>
        </p:nvSpPr>
        <p:spPr>
          <a:xfrm>
            <a:off x="581192" y="2180497"/>
            <a:ext cx="11029615" cy="2262916"/>
          </a:xfrm>
        </p:spPr>
        <p:txBody>
          <a:bodyPr>
            <a:normAutofit/>
          </a:bodyPr>
          <a:lstStyle/>
          <a:p>
            <a:pPr marL="0" indent="0">
              <a:buNone/>
            </a:pPr>
            <a:r>
              <a:rPr lang="en-US" sz="3200" dirty="0"/>
              <a:t>Our main goal is to </a:t>
            </a:r>
            <a:r>
              <a:rPr lang="en-US" sz="3200" dirty="0">
                <a:solidFill>
                  <a:srgbClr val="FF0000"/>
                </a:solidFill>
              </a:rPr>
              <a:t>contribute to safety, quality and security in aviation </a:t>
            </a:r>
            <a:r>
              <a:rPr lang="en-US" sz="3200" dirty="0"/>
              <a:t>industry by </a:t>
            </a:r>
            <a:r>
              <a:rPr lang="en-US" sz="3200" dirty="0">
                <a:solidFill>
                  <a:srgbClr val="00B0F0"/>
                </a:solidFill>
              </a:rPr>
              <a:t>working close with Airlines,  Airline Alliances, Civil Aviation Authorities, Airport Authorities, Ground/Cargo Handling Companies </a:t>
            </a:r>
            <a:r>
              <a:rPr lang="en-US" sz="3200" dirty="0"/>
              <a:t>and </a:t>
            </a:r>
            <a:r>
              <a:rPr lang="en-US" sz="3200" dirty="0">
                <a:solidFill>
                  <a:srgbClr val="FF0000"/>
                </a:solidFill>
              </a:rPr>
              <a:t>keeping aircrafts in air.. </a:t>
            </a:r>
          </a:p>
        </p:txBody>
      </p:sp>
      <p:pic>
        <p:nvPicPr>
          <p:cNvPr id="5" name="Resim 4">
            <a:extLst>
              <a:ext uri="{FF2B5EF4-FFF2-40B4-BE49-F238E27FC236}">
                <a16:creationId xmlns:a16="http://schemas.microsoft.com/office/drawing/2014/main" id="{E36770A2-8EF1-8E4B-B9DE-C47C5D5D8845}"/>
              </a:ext>
            </a:extLst>
          </p:cNvPr>
          <p:cNvPicPr>
            <a:picLocks noChangeAspect="1"/>
          </p:cNvPicPr>
          <p:nvPr/>
        </p:nvPicPr>
        <p:blipFill>
          <a:blip r:embed="rId2"/>
          <a:stretch>
            <a:fillRect/>
          </a:stretch>
        </p:blipFill>
        <p:spPr>
          <a:xfrm>
            <a:off x="3759992" y="4443413"/>
            <a:ext cx="4672013" cy="2262916"/>
          </a:xfrm>
          <a:prstGeom prst="rect">
            <a:avLst/>
          </a:prstGeom>
        </p:spPr>
      </p:pic>
    </p:spTree>
    <p:extLst>
      <p:ext uri="{BB962C8B-B14F-4D97-AF65-F5344CB8AC3E}">
        <p14:creationId xmlns:p14="http://schemas.microsoft.com/office/powerpoint/2010/main" val="428574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84158-0556-3A4E-B48D-6DA738CA81A5}"/>
              </a:ext>
            </a:extLst>
          </p:cNvPr>
          <p:cNvSpPr>
            <a:spLocks noGrp="1"/>
          </p:cNvSpPr>
          <p:nvPr>
            <p:ph type="title"/>
          </p:nvPr>
        </p:nvSpPr>
        <p:spPr/>
        <p:txBody>
          <a:bodyPr/>
          <a:lstStyle/>
          <a:p>
            <a:r>
              <a:rPr lang="en-US" dirty="0"/>
              <a:t>Membershıps</a:t>
            </a:r>
          </a:p>
        </p:txBody>
      </p:sp>
      <p:sp>
        <p:nvSpPr>
          <p:cNvPr id="3" name="İçerik Yer Tutucusu 2">
            <a:extLst>
              <a:ext uri="{FF2B5EF4-FFF2-40B4-BE49-F238E27FC236}">
                <a16:creationId xmlns:a16="http://schemas.microsoft.com/office/drawing/2014/main" id="{769678D8-2814-6941-8D6F-32DAE4B18BED}"/>
              </a:ext>
            </a:extLst>
          </p:cNvPr>
          <p:cNvSpPr>
            <a:spLocks noGrp="1"/>
          </p:cNvSpPr>
          <p:nvPr>
            <p:ph idx="1"/>
          </p:nvPr>
        </p:nvSpPr>
        <p:spPr>
          <a:xfrm>
            <a:off x="442913" y="2257706"/>
            <a:ext cx="11167895" cy="2242434"/>
          </a:xfrm>
        </p:spPr>
        <p:txBody>
          <a:bodyPr>
            <a:normAutofit/>
          </a:bodyPr>
          <a:lstStyle/>
          <a:p>
            <a:pPr marL="0" indent="0">
              <a:buNone/>
            </a:pPr>
            <a:r>
              <a:rPr lang="tr-TR" sz="2600" b="1" dirty="0"/>
              <a:t>In order to maintain and improve our Industry Know-how, oversight our Consultants are monitoring all Industry regulations, standards and best practices.</a:t>
            </a:r>
          </a:p>
          <a:p>
            <a:pPr marL="0" indent="0">
              <a:buNone/>
            </a:pPr>
            <a:r>
              <a:rPr lang="tr-TR" sz="2600" b="1" dirty="0"/>
              <a:t>Our Consultants are member of;</a:t>
            </a:r>
          </a:p>
          <a:p>
            <a:pPr marL="0" indent="0">
              <a:buNone/>
            </a:pPr>
            <a:endParaRPr lang="tr-TR" sz="2600" b="1" dirty="0"/>
          </a:p>
          <a:p>
            <a:pPr marL="0" indent="0">
              <a:buNone/>
            </a:pPr>
            <a:endParaRPr lang="en-US" dirty="0"/>
          </a:p>
        </p:txBody>
      </p:sp>
      <p:sp>
        <p:nvSpPr>
          <p:cNvPr id="4" name="Rectangle 2">
            <a:extLst>
              <a:ext uri="{FF2B5EF4-FFF2-40B4-BE49-F238E27FC236}">
                <a16:creationId xmlns:a16="http://schemas.microsoft.com/office/drawing/2014/main" id="{26D64410-4EB9-1140-B684-0E7E2128913B}"/>
              </a:ext>
            </a:extLst>
          </p:cNvPr>
          <p:cNvSpPr>
            <a:spLocks noChangeArrowheads="1"/>
          </p:cNvSpPr>
          <p:nvPr/>
        </p:nvSpPr>
        <p:spPr bwMode="auto">
          <a:xfrm>
            <a:off x="442913"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Resim 4">
            <a:extLst>
              <a:ext uri="{FF2B5EF4-FFF2-40B4-BE49-F238E27FC236}">
                <a16:creationId xmlns:a16="http://schemas.microsoft.com/office/drawing/2014/main" id="{A00B45E4-7364-A74F-ABC3-AD5EBF3D320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4326" y="4027486"/>
            <a:ext cx="2025648" cy="17643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B196425B-F5E3-6C4F-8859-9F719C885828}"/>
              </a:ext>
            </a:extLst>
          </p:cNvPr>
          <p:cNvSpPr>
            <a:spLocks noChangeArrowheads="1"/>
          </p:cNvSpPr>
          <p:nvPr/>
        </p:nvSpPr>
        <p:spPr bwMode="auto">
          <a:xfrm flipV="1">
            <a:off x="3001374" y="3428999"/>
            <a:ext cx="116337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7" name="Resim 3" descr="asq">
            <a:extLst>
              <a:ext uri="{FF2B5EF4-FFF2-40B4-BE49-F238E27FC236}">
                <a16:creationId xmlns:a16="http://schemas.microsoft.com/office/drawing/2014/main" id="{D03DC463-A526-B74C-AAC8-7633F7D061FB}"/>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339974" y="3999696"/>
            <a:ext cx="2260598" cy="20843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81B5A07-2080-044A-9417-7BE5A40BFC34}"/>
              </a:ext>
            </a:extLst>
          </p:cNvPr>
          <p:cNvSpPr>
            <a:spLocks noChangeArrowheads="1"/>
          </p:cNvSpPr>
          <p:nvPr/>
        </p:nvSpPr>
        <p:spPr bwMode="auto">
          <a:xfrm>
            <a:off x="4679950" y="48720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9" name="Resim 2" descr="apqc">
            <a:extLst>
              <a:ext uri="{FF2B5EF4-FFF2-40B4-BE49-F238E27FC236}">
                <a16:creationId xmlns:a16="http://schemas.microsoft.com/office/drawing/2014/main" id="{EF241ACA-B2C0-6A4C-B06A-3997C75263D8}"/>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462461" y="4494352"/>
            <a:ext cx="3059112" cy="1036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C4249494-A9D9-5F40-8907-378FD2917E28}"/>
              </a:ext>
            </a:extLst>
          </p:cNvPr>
          <p:cNvSpPr>
            <a:spLocks noChangeArrowheads="1"/>
          </p:cNvSpPr>
          <p:nvPr/>
        </p:nvSpPr>
        <p:spPr bwMode="auto">
          <a:xfrm>
            <a:off x="7905750" y="4646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1" name="Resim 1" descr="efqm">
            <a:extLst>
              <a:ext uri="{FF2B5EF4-FFF2-40B4-BE49-F238E27FC236}">
                <a16:creationId xmlns:a16="http://schemas.microsoft.com/office/drawing/2014/main" id="{08988A33-8AEF-CB44-B363-AB0E131AE721}"/>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600951" y="4379585"/>
            <a:ext cx="3493067"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44DD7779-7C02-8341-8F4C-498833D57702}"/>
              </a:ext>
            </a:extLst>
          </p:cNvPr>
          <p:cNvSpPr txBox="1"/>
          <p:nvPr/>
        </p:nvSpPr>
        <p:spPr>
          <a:xfrm>
            <a:off x="94057" y="5984584"/>
            <a:ext cx="2513811" cy="738664"/>
          </a:xfrm>
          <a:prstGeom prst="rect">
            <a:avLst/>
          </a:prstGeom>
          <a:noFill/>
        </p:spPr>
        <p:txBody>
          <a:bodyPr wrap="square" rtlCol="0">
            <a:spAutoFit/>
          </a:bodyPr>
          <a:lstStyle/>
          <a:p>
            <a:pPr algn="ctr"/>
            <a:r>
              <a:rPr lang="en-US" sz="1200" dirty="0"/>
              <a:t>IATA </a:t>
            </a:r>
            <a:r>
              <a:rPr lang="en-US" sz="1200" noProof="1"/>
              <a:t>CoPA</a:t>
            </a:r>
            <a:r>
              <a:rPr lang="en-US" sz="1200" dirty="0"/>
              <a:t>, IATA Charter of </a:t>
            </a:r>
          </a:p>
          <a:p>
            <a:pPr algn="ctr"/>
            <a:r>
              <a:rPr lang="en-US" sz="1200" dirty="0"/>
              <a:t>Professional Auditors</a:t>
            </a:r>
          </a:p>
          <a:p>
            <a:endParaRPr lang="en-US" dirty="0"/>
          </a:p>
        </p:txBody>
      </p:sp>
      <p:sp>
        <p:nvSpPr>
          <p:cNvPr id="10" name="Metin kutusu 9">
            <a:extLst>
              <a:ext uri="{FF2B5EF4-FFF2-40B4-BE49-F238E27FC236}">
                <a16:creationId xmlns:a16="http://schemas.microsoft.com/office/drawing/2014/main" id="{D24EBD4F-5311-3341-80B8-E3886E914985}"/>
              </a:ext>
            </a:extLst>
          </p:cNvPr>
          <p:cNvSpPr txBox="1"/>
          <p:nvPr/>
        </p:nvSpPr>
        <p:spPr>
          <a:xfrm>
            <a:off x="2516184" y="5984584"/>
            <a:ext cx="2163766" cy="646331"/>
          </a:xfrm>
          <a:prstGeom prst="rect">
            <a:avLst/>
          </a:prstGeom>
          <a:noFill/>
        </p:spPr>
        <p:txBody>
          <a:bodyPr wrap="square" rtlCol="0">
            <a:spAutoFit/>
          </a:bodyPr>
          <a:lstStyle/>
          <a:p>
            <a:pPr algn="ctr"/>
            <a:r>
              <a:rPr lang="tr-TR" sz="1200" dirty="0"/>
              <a:t>ASQ, American Society for Quality </a:t>
            </a:r>
          </a:p>
          <a:p>
            <a:endParaRPr lang="en-US" sz="1200" dirty="0"/>
          </a:p>
        </p:txBody>
      </p:sp>
      <p:sp>
        <p:nvSpPr>
          <p:cNvPr id="11" name="Metin kutusu 10">
            <a:extLst>
              <a:ext uri="{FF2B5EF4-FFF2-40B4-BE49-F238E27FC236}">
                <a16:creationId xmlns:a16="http://schemas.microsoft.com/office/drawing/2014/main" id="{54282748-F511-974C-B21A-1DF79FED8B22}"/>
              </a:ext>
            </a:extLst>
          </p:cNvPr>
          <p:cNvSpPr txBox="1"/>
          <p:nvPr/>
        </p:nvSpPr>
        <p:spPr>
          <a:xfrm>
            <a:off x="4661503" y="5876326"/>
            <a:ext cx="2834068" cy="461665"/>
          </a:xfrm>
          <a:prstGeom prst="rect">
            <a:avLst/>
          </a:prstGeom>
          <a:noFill/>
        </p:spPr>
        <p:txBody>
          <a:bodyPr wrap="square" rtlCol="0">
            <a:spAutoFit/>
          </a:bodyPr>
          <a:lstStyle/>
          <a:p>
            <a:pPr algn="ctr"/>
            <a:r>
              <a:rPr lang="tr-TR" sz="1200" dirty="0"/>
              <a:t>APQC American Productivity and Quality Center</a:t>
            </a:r>
          </a:p>
        </p:txBody>
      </p:sp>
      <p:sp>
        <p:nvSpPr>
          <p:cNvPr id="12" name="Metin kutusu 11">
            <a:extLst>
              <a:ext uri="{FF2B5EF4-FFF2-40B4-BE49-F238E27FC236}">
                <a16:creationId xmlns:a16="http://schemas.microsoft.com/office/drawing/2014/main" id="{2CD6B7F6-D78D-7041-981E-1CC7398BA5E4}"/>
              </a:ext>
            </a:extLst>
          </p:cNvPr>
          <p:cNvSpPr txBox="1"/>
          <p:nvPr/>
        </p:nvSpPr>
        <p:spPr>
          <a:xfrm>
            <a:off x="7775992" y="5876325"/>
            <a:ext cx="3493067" cy="461665"/>
          </a:xfrm>
          <a:prstGeom prst="rect">
            <a:avLst/>
          </a:prstGeom>
          <a:noFill/>
        </p:spPr>
        <p:txBody>
          <a:bodyPr wrap="square" rtlCol="0">
            <a:spAutoFit/>
          </a:bodyPr>
          <a:lstStyle/>
          <a:p>
            <a:pPr algn="ctr"/>
            <a:r>
              <a:rPr lang="tr-TR" sz="1200" dirty="0"/>
              <a:t>EFQM European Foundation </a:t>
            </a:r>
          </a:p>
          <a:p>
            <a:pPr algn="ctr"/>
            <a:r>
              <a:rPr lang="tr-TR" sz="1200" dirty="0"/>
              <a:t>for Quality Management</a:t>
            </a:r>
          </a:p>
        </p:txBody>
      </p:sp>
    </p:spTree>
    <p:extLst>
      <p:ext uri="{BB962C8B-B14F-4D97-AF65-F5344CB8AC3E}">
        <p14:creationId xmlns:p14="http://schemas.microsoft.com/office/powerpoint/2010/main" val="126560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84158-0556-3A4E-B48D-6DA738CA81A5}"/>
              </a:ext>
            </a:extLst>
          </p:cNvPr>
          <p:cNvSpPr>
            <a:spLocks noGrp="1"/>
          </p:cNvSpPr>
          <p:nvPr>
            <p:ph type="title"/>
          </p:nvPr>
        </p:nvSpPr>
        <p:spPr/>
        <p:txBody>
          <a:bodyPr/>
          <a:lstStyle/>
          <a:p>
            <a:r>
              <a:rPr lang="en-US" dirty="0"/>
              <a:t>accredıtatıons</a:t>
            </a:r>
          </a:p>
        </p:txBody>
      </p:sp>
      <p:sp>
        <p:nvSpPr>
          <p:cNvPr id="3" name="İçerik Yer Tutucusu 2">
            <a:extLst>
              <a:ext uri="{FF2B5EF4-FFF2-40B4-BE49-F238E27FC236}">
                <a16:creationId xmlns:a16="http://schemas.microsoft.com/office/drawing/2014/main" id="{769678D8-2814-6941-8D6F-32DAE4B18BED}"/>
              </a:ext>
            </a:extLst>
          </p:cNvPr>
          <p:cNvSpPr>
            <a:spLocks noGrp="1"/>
          </p:cNvSpPr>
          <p:nvPr>
            <p:ph idx="1"/>
          </p:nvPr>
        </p:nvSpPr>
        <p:spPr>
          <a:xfrm>
            <a:off x="442913" y="2257706"/>
            <a:ext cx="11167895" cy="926218"/>
          </a:xfrm>
        </p:spPr>
        <p:txBody>
          <a:bodyPr>
            <a:normAutofit lnSpcReduction="10000"/>
          </a:bodyPr>
          <a:lstStyle/>
          <a:p>
            <a:pPr marL="0" indent="0">
              <a:buNone/>
            </a:pPr>
            <a:r>
              <a:rPr lang="tr-TR" sz="2600" b="1" dirty="0"/>
              <a:t>Our Consultants are accredited and trained by International Organizations.</a:t>
            </a:r>
          </a:p>
          <a:p>
            <a:pPr marL="0" indent="0">
              <a:buNone/>
            </a:pPr>
            <a:endParaRPr lang="en-US" dirty="0"/>
          </a:p>
        </p:txBody>
      </p:sp>
      <p:sp>
        <p:nvSpPr>
          <p:cNvPr id="7" name="Rectangle 6">
            <a:extLst>
              <a:ext uri="{FF2B5EF4-FFF2-40B4-BE49-F238E27FC236}">
                <a16:creationId xmlns:a16="http://schemas.microsoft.com/office/drawing/2014/main" id="{781B5A07-2080-044A-9417-7BE5A40BFC34}"/>
              </a:ext>
            </a:extLst>
          </p:cNvPr>
          <p:cNvSpPr>
            <a:spLocks noChangeArrowheads="1"/>
          </p:cNvSpPr>
          <p:nvPr/>
        </p:nvSpPr>
        <p:spPr bwMode="auto">
          <a:xfrm>
            <a:off x="4679950" y="48720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8">
            <a:extLst>
              <a:ext uri="{FF2B5EF4-FFF2-40B4-BE49-F238E27FC236}">
                <a16:creationId xmlns:a16="http://schemas.microsoft.com/office/drawing/2014/main" id="{C4249494-A9D9-5F40-8907-378FD2917E28}"/>
              </a:ext>
            </a:extLst>
          </p:cNvPr>
          <p:cNvSpPr>
            <a:spLocks noChangeArrowheads="1"/>
          </p:cNvSpPr>
          <p:nvPr/>
        </p:nvSpPr>
        <p:spPr bwMode="auto">
          <a:xfrm>
            <a:off x="7905750" y="4646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Resim 8">
            <a:extLst>
              <a:ext uri="{FF2B5EF4-FFF2-40B4-BE49-F238E27FC236}">
                <a16:creationId xmlns:a16="http://schemas.microsoft.com/office/drawing/2014/main" id="{8BE2FF4C-19F3-9D4E-B6AC-1DBCC551E797}"/>
              </a:ext>
            </a:extLst>
          </p:cNvPr>
          <p:cNvPicPr>
            <a:picLocks noChangeAspect="1"/>
          </p:cNvPicPr>
          <p:nvPr/>
        </p:nvPicPr>
        <p:blipFill>
          <a:blip r:embed="rId3"/>
          <a:stretch>
            <a:fillRect/>
          </a:stretch>
        </p:blipFill>
        <p:spPr>
          <a:xfrm>
            <a:off x="7658239" y="3770911"/>
            <a:ext cx="2171300" cy="823185"/>
          </a:xfrm>
          <a:prstGeom prst="rect">
            <a:avLst/>
          </a:prstGeom>
        </p:spPr>
      </p:pic>
      <p:pic>
        <p:nvPicPr>
          <p:cNvPr id="11" name="Resim 10">
            <a:extLst>
              <a:ext uri="{FF2B5EF4-FFF2-40B4-BE49-F238E27FC236}">
                <a16:creationId xmlns:a16="http://schemas.microsoft.com/office/drawing/2014/main" id="{CDEE415A-BE15-104F-B9F7-B127876F3FB3}"/>
              </a:ext>
            </a:extLst>
          </p:cNvPr>
          <p:cNvPicPr>
            <a:picLocks noChangeAspect="1"/>
          </p:cNvPicPr>
          <p:nvPr/>
        </p:nvPicPr>
        <p:blipFill>
          <a:blip r:embed="rId4"/>
          <a:stretch>
            <a:fillRect/>
          </a:stretch>
        </p:blipFill>
        <p:spPr>
          <a:xfrm>
            <a:off x="381000" y="3615273"/>
            <a:ext cx="1667193" cy="926218"/>
          </a:xfrm>
          <a:prstGeom prst="rect">
            <a:avLst/>
          </a:prstGeom>
        </p:spPr>
      </p:pic>
      <p:pic>
        <p:nvPicPr>
          <p:cNvPr id="19" name="Resim 18">
            <a:extLst>
              <a:ext uri="{FF2B5EF4-FFF2-40B4-BE49-F238E27FC236}">
                <a16:creationId xmlns:a16="http://schemas.microsoft.com/office/drawing/2014/main" id="{AABC6046-CA09-484E-A8BC-F13B1FA5F6EC}"/>
              </a:ext>
            </a:extLst>
          </p:cNvPr>
          <p:cNvPicPr>
            <a:picLocks noChangeAspect="1"/>
          </p:cNvPicPr>
          <p:nvPr/>
        </p:nvPicPr>
        <p:blipFill>
          <a:blip r:embed="rId5"/>
          <a:stretch>
            <a:fillRect/>
          </a:stretch>
        </p:blipFill>
        <p:spPr>
          <a:xfrm>
            <a:off x="381000" y="5327429"/>
            <a:ext cx="1656832" cy="828416"/>
          </a:xfrm>
          <a:prstGeom prst="rect">
            <a:avLst/>
          </a:prstGeom>
        </p:spPr>
      </p:pic>
      <p:pic>
        <p:nvPicPr>
          <p:cNvPr id="23" name="Resim 22">
            <a:extLst>
              <a:ext uri="{FF2B5EF4-FFF2-40B4-BE49-F238E27FC236}">
                <a16:creationId xmlns:a16="http://schemas.microsoft.com/office/drawing/2014/main" id="{0832918B-51C4-F441-B8D9-62A8622AF481}"/>
              </a:ext>
            </a:extLst>
          </p:cNvPr>
          <p:cNvPicPr>
            <a:picLocks noChangeAspect="1"/>
          </p:cNvPicPr>
          <p:nvPr/>
        </p:nvPicPr>
        <p:blipFill>
          <a:blip r:embed="rId6"/>
          <a:stretch>
            <a:fillRect/>
          </a:stretch>
        </p:blipFill>
        <p:spPr>
          <a:xfrm>
            <a:off x="6026860" y="5266438"/>
            <a:ext cx="1614439" cy="1000497"/>
          </a:xfrm>
          <a:prstGeom prst="rect">
            <a:avLst/>
          </a:prstGeom>
        </p:spPr>
      </p:pic>
      <p:pic>
        <p:nvPicPr>
          <p:cNvPr id="25" name="Resim 24">
            <a:extLst>
              <a:ext uri="{FF2B5EF4-FFF2-40B4-BE49-F238E27FC236}">
                <a16:creationId xmlns:a16="http://schemas.microsoft.com/office/drawing/2014/main" id="{E20EB331-5CE4-7546-A0D0-5F8B67045320}"/>
              </a:ext>
            </a:extLst>
          </p:cNvPr>
          <p:cNvPicPr>
            <a:picLocks noChangeAspect="1"/>
          </p:cNvPicPr>
          <p:nvPr/>
        </p:nvPicPr>
        <p:blipFill>
          <a:blip r:embed="rId7"/>
          <a:stretch>
            <a:fillRect/>
          </a:stretch>
        </p:blipFill>
        <p:spPr>
          <a:xfrm>
            <a:off x="10149232" y="3442070"/>
            <a:ext cx="1820587" cy="1537659"/>
          </a:xfrm>
          <a:prstGeom prst="rect">
            <a:avLst/>
          </a:prstGeom>
        </p:spPr>
      </p:pic>
      <p:pic>
        <p:nvPicPr>
          <p:cNvPr id="27" name="Resim 26">
            <a:extLst>
              <a:ext uri="{FF2B5EF4-FFF2-40B4-BE49-F238E27FC236}">
                <a16:creationId xmlns:a16="http://schemas.microsoft.com/office/drawing/2014/main" id="{54297275-48B4-9148-BEA7-8502C1290649}"/>
              </a:ext>
            </a:extLst>
          </p:cNvPr>
          <p:cNvPicPr>
            <a:picLocks noChangeAspect="1"/>
          </p:cNvPicPr>
          <p:nvPr/>
        </p:nvPicPr>
        <p:blipFill>
          <a:blip r:embed="rId8"/>
          <a:stretch>
            <a:fillRect/>
          </a:stretch>
        </p:blipFill>
        <p:spPr>
          <a:xfrm>
            <a:off x="2261793" y="5090225"/>
            <a:ext cx="1334860" cy="1302823"/>
          </a:xfrm>
          <a:prstGeom prst="rect">
            <a:avLst/>
          </a:prstGeom>
        </p:spPr>
      </p:pic>
      <p:pic>
        <p:nvPicPr>
          <p:cNvPr id="29" name="Resim 28">
            <a:extLst>
              <a:ext uri="{FF2B5EF4-FFF2-40B4-BE49-F238E27FC236}">
                <a16:creationId xmlns:a16="http://schemas.microsoft.com/office/drawing/2014/main" id="{2CA0AAFF-AE4A-1147-AD57-E72C236A506A}"/>
              </a:ext>
            </a:extLst>
          </p:cNvPr>
          <p:cNvPicPr>
            <a:picLocks noChangeAspect="1"/>
          </p:cNvPicPr>
          <p:nvPr/>
        </p:nvPicPr>
        <p:blipFill>
          <a:blip r:embed="rId9"/>
          <a:stretch>
            <a:fillRect/>
          </a:stretch>
        </p:blipFill>
        <p:spPr>
          <a:xfrm>
            <a:off x="2481851" y="3780004"/>
            <a:ext cx="2727268" cy="861792"/>
          </a:xfrm>
          <a:prstGeom prst="rect">
            <a:avLst/>
          </a:prstGeom>
        </p:spPr>
      </p:pic>
      <p:pic>
        <p:nvPicPr>
          <p:cNvPr id="31" name="Resim 30">
            <a:extLst>
              <a:ext uri="{FF2B5EF4-FFF2-40B4-BE49-F238E27FC236}">
                <a16:creationId xmlns:a16="http://schemas.microsoft.com/office/drawing/2014/main" id="{092B2870-B8CA-A64C-B4D3-20CB4A3D182B}"/>
              </a:ext>
            </a:extLst>
          </p:cNvPr>
          <p:cNvPicPr>
            <a:picLocks noChangeAspect="1"/>
          </p:cNvPicPr>
          <p:nvPr/>
        </p:nvPicPr>
        <p:blipFill>
          <a:blip r:embed="rId10"/>
          <a:stretch>
            <a:fillRect/>
          </a:stretch>
        </p:blipFill>
        <p:spPr>
          <a:xfrm>
            <a:off x="3736735" y="5237014"/>
            <a:ext cx="1933584" cy="1092895"/>
          </a:xfrm>
          <a:prstGeom prst="rect">
            <a:avLst/>
          </a:prstGeom>
        </p:spPr>
      </p:pic>
      <p:pic>
        <p:nvPicPr>
          <p:cNvPr id="35" name="Resim 34">
            <a:extLst>
              <a:ext uri="{FF2B5EF4-FFF2-40B4-BE49-F238E27FC236}">
                <a16:creationId xmlns:a16="http://schemas.microsoft.com/office/drawing/2014/main" id="{0A56B264-05D5-0F4E-8939-ECE03179EBA8}"/>
              </a:ext>
            </a:extLst>
          </p:cNvPr>
          <p:cNvPicPr>
            <a:picLocks noChangeAspect="1"/>
          </p:cNvPicPr>
          <p:nvPr/>
        </p:nvPicPr>
        <p:blipFill>
          <a:blip r:embed="rId11"/>
          <a:stretch>
            <a:fillRect/>
          </a:stretch>
        </p:blipFill>
        <p:spPr>
          <a:xfrm>
            <a:off x="5517960" y="3334378"/>
            <a:ext cx="1820586" cy="1820586"/>
          </a:xfrm>
          <a:prstGeom prst="rect">
            <a:avLst/>
          </a:prstGeom>
        </p:spPr>
      </p:pic>
      <p:pic>
        <p:nvPicPr>
          <p:cNvPr id="37" name="Resim 36">
            <a:extLst>
              <a:ext uri="{FF2B5EF4-FFF2-40B4-BE49-F238E27FC236}">
                <a16:creationId xmlns:a16="http://schemas.microsoft.com/office/drawing/2014/main" id="{051A79C6-559A-0E4A-8F8D-31346469EE6B}"/>
              </a:ext>
            </a:extLst>
          </p:cNvPr>
          <p:cNvPicPr>
            <a:picLocks noChangeAspect="1"/>
          </p:cNvPicPr>
          <p:nvPr/>
        </p:nvPicPr>
        <p:blipFill>
          <a:blip r:embed="rId12"/>
          <a:stretch>
            <a:fillRect/>
          </a:stretch>
        </p:blipFill>
        <p:spPr>
          <a:xfrm>
            <a:off x="7936669" y="5347463"/>
            <a:ext cx="1614439" cy="912509"/>
          </a:xfrm>
          <a:prstGeom prst="rect">
            <a:avLst/>
          </a:prstGeom>
        </p:spPr>
      </p:pic>
      <p:pic>
        <p:nvPicPr>
          <p:cNvPr id="39" name="Resim 38">
            <a:extLst>
              <a:ext uri="{FF2B5EF4-FFF2-40B4-BE49-F238E27FC236}">
                <a16:creationId xmlns:a16="http://schemas.microsoft.com/office/drawing/2014/main" id="{A98884E1-8E45-4D47-941C-2E263B183357}"/>
              </a:ext>
            </a:extLst>
          </p:cNvPr>
          <p:cNvPicPr>
            <a:picLocks noChangeAspect="1"/>
          </p:cNvPicPr>
          <p:nvPr/>
        </p:nvPicPr>
        <p:blipFill>
          <a:blip r:embed="rId13"/>
          <a:stretch>
            <a:fillRect/>
          </a:stretch>
        </p:blipFill>
        <p:spPr>
          <a:xfrm>
            <a:off x="9551108" y="5303358"/>
            <a:ext cx="2413738" cy="1002290"/>
          </a:xfrm>
          <a:prstGeom prst="rect">
            <a:avLst/>
          </a:prstGeom>
        </p:spPr>
      </p:pic>
    </p:spTree>
    <p:extLst>
      <p:ext uri="{BB962C8B-B14F-4D97-AF65-F5344CB8AC3E}">
        <p14:creationId xmlns:p14="http://schemas.microsoft.com/office/powerpoint/2010/main" val="361104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D0E1B6-9761-7949-BC4D-5B080EFCC74E}"/>
              </a:ext>
            </a:extLst>
          </p:cNvPr>
          <p:cNvSpPr>
            <a:spLocks noGrp="1"/>
          </p:cNvSpPr>
          <p:nvPr>
            <p:ph type="title"/>
          </p:nvPr>
        </p:nvSpPr>
        <p:spPr/>
        <p:txBody>
          <a:bodyPr/>
          <a:lstStyle/>
          <a:p>
            <a:r>
              <a:rPr lang="en-US" dirty="0"/>
              <a:t>Management systems</a:t>
            </a:r>
          </a:p>
        </p:txBody>
      </p:sp>
      <p:sp>
        <p:nvSpPr>
          <p:cNvPr id="3" name="İçerik Yer Tutucusu 2">
            <a:extLst>
              <a:ext uri="{FF2B5EF4-FFF2-40B4-BE49-F238E27FC236}">
                <a16:creationId xmlns:a16="http://schemas.microsoft.com/office/drawing/2014/main" id="{2FFBC4DD-C2DE-9A4A-876C-F6F2181BA946}"/>
              </a:ext>
            </a:extLst>
          </p:cNvPr>
          <p:cNvSpPr>
            <a:spLocks noGrp="1"/>
          </p:cNvSpPr>
          <p:nvPr>
            <p:ph idx="1"/>
          </p:nvPr>
        </p:nvSpPr>
        <p:spPr/>
        <p:txBody>
          <a:bodyPr/>
          <a:lstStyle/>
          <a:p>
            <a:pPr marL="0" indent="0">
              <a:buNone/>
            </a:pPr>
            <a:r>
              <a:rPr lang="en-US" sz="2400" b="1" dirty="0"/>
              <a:t>Aero Support Groups maintains following Management Systems;</a:t>
            </a:r>
          </a:p>
          <a:p>
            <a:pPr marL="0" indent="0">
              <a:buNone/>
            </a:pPr>
            <a:endParaRPr lang="en-US" dirty="0"/>
          </a:p>
          <a:p>
            <a:r>
              <a:rPr lang="en-US" sz="2000" dirty="0"/>
              <a:t>Quality Management Risk Management System</a:t>
            </a:r>
          </a:p>
          <a:p>
            <a:r>
              <a:rPr lang="en-US" sz="2000" dirty="0"/>
              <a:t>Safety Management System</a:t>
            </a:r>
          </a:p>
          <a:p>
            <a:r>
              <a:rPr lang="en-US" sz="2000" dirty="0"/>
              <a:t>Security Management System</a:t>
            </a:r>
          </a:p>
          <a:p>
            <a:r>
              <a:rPr lang="en-US" sz="2000" dirty="0"/>
              <a:t>Data Protection System</a:t>
            </a:r>
          </a:p>
          <a:p>
            <a:r>
              <a:rPr lang="en-US" sz="2000" dirty="0"/>
              <a:t>Information Security Management System</a:t>
            </a:r>
          </a:p>
        </p:txBody>
      </p:sp>
      <p:pic>
        <p:nvPicPr>
          <p:cNvPr id="5" name="Resim 4">
            <a:extLst>
              <a:ext uri="{FF2B5EF4-FFF2-40B4-BE49-F238E27FC236}">
                <a16:creationId xmlns:a16="http://schemas.microsoft.com/office/drawing/2014/main" id="{B4C31CDD-B2C9-D148-87D0-9D69A2B5410F}"/>
              </a:ext>
            </a:extLst>
          </p:cNvPr>
          <p:cNvPicPr>
            <a:picLocks noChangeAspect="1"/>
          </p:cNvPicPr>
          <p:nvPr/>
        </p:nvPicPr>
        <p:blipFill>
          <a:blip r:embed="rId3"/>
          <a:stretch>
            <a:fillRect/>
          </a:stretch>
        </p:blipFill>
        <p:spPr>
          <a:xfrm>
            <a:off x="6895734" y="3251527"/>
            <a:ext cx="4667448" cy="3071812"/>
          </a:xfrm>
          <a:prstGeom prst="rect">
            <a:avLst/>
          </a:prstGeom>
        </p:spPr>
      </p:pic>
    </p:spTree>
    <p:extLst>
      <p:ext uri="{BB962C8B-B14F-4D97-AF65-F5344CB8AC3E}">
        <p14:creationId xmlns:p14="http://schemas.microsoft.com/office/powerpoint/2010/main" val="109085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265491-DD8F-1F4A-A844-DDEE89BDFB57}"/>
              </a:ext>
            </a:extLst>
          </p:cNvPr>
          <p:cNvSpPr>
            <a:spLocks noGrp="1"/>
          </p:cNvSpPr>
          <p:nvPr>
            <p:ph type="title"/>
          </p:nvPr>
        </p:nvSpPr>
        <p:spPr/>
        <p:txBody>
          <a:bodyPr/>
          <a:lstStyle/>
          <a:p>
            <a:r>
              <a:rPr lang="en-US" dirty="0"/>
              <a:t>Fıeld of actıvıtıes</a:t>
            </a:r>
          </a:p>
        </p:txBody>
      </p:sp>
      <p:sp>
        <p:nvSpPr>
          <p:cNvPr id="3" name="İçerik Yer Tutucusu 2">
            <a:extLst>
              <a:ext uri="{FF2B5EF4-FFF2-40B4-BE49-F238E27FC236}">
                <a16:creationId xmlns:a16="http://schemas.microsoft.com/office/drawing/2014/main" id="{36ECE623-2596-B542-B28C-54209B0598E7}"/>
              </a:ext>
            </a:extLst>
          </p:cNvPr>
          <p:cNvSpPr>
            <a:spLocks noGrp="1"/>
          </p:cNvSpPr>
          <p:nvPr>
            <p:ph idx="1"/>
          </p:nvPr>
        </p:nvSpPr>
        <p:spPr>
          <a:xfrm>
            <a:off x="581192" y="1871664"/>
            <a:ext cx="11029615" cy="4284180"/>
          </a:xfrm>
        </p:spPr>
        <p:txBody>
          <a:bodyPr numCol="2">
            <a:noAutofit/>
          </a:bodyPr>
          <a:lstStyle/>
          <a:p>
            <a:r>
              <a:rPr lang="tr-TR" sz="2000" u="sng" dirty="0">
                <a:solidFill>
                  <a:schemeClr val="tx1"/>
                </a:solidFill>
                <a:hlinkClick r:id="rId2">
                  <a:extLst>
                    <a:ext uri="{A12FA001-AC4F-418D-AE19-62706E023703}">
                      <ahyp:hlinkClr xmlns:ahyp="http://schemas.microsoft.com/office/drawing/2018/hyperlinkcolor" val="tx"/>
                    </a:ext>
                  </a:extLst>
                </a:hlinkClick>
              </a:rPr>
              <a:t>Airport Operations Consulting</a:t>
            </a:r>
            <a:endParaRPr lang="tr-TR" sz="2000" u="sng" dirty="0">
              <a:solidFill>
                <a:schemeClr val="tx1"/>
              </a:solidFill>
            </a:endParaRPr>
          </a:p>
          <a:p>
            <a:r>
              <a:rPr lang="tr-TR" sz="2000" u="sng" dirty="0">
                <a:solidFill>
                  <a:schemeClr val="tx1"/>
                </a:solidFill>
                <a:hlinkClick r:id="rId3">
                  <a:extLst>
                    <a:ext uri="{A12FA001-AC4F-418D-AE19-62706E023703}">
                      <ahyp:hlinkClr xmlns:ahyp="http://schemas.microsoft.com/office/drawing/2018/hyperlinkcolor" val="tx"/>
                    </a:ext>
                  </a:extLst>
                </a:hlinkClick>
              </a:rPr>
              <a:t>Quality Control Solutions</a:t>
            </a:r>
            <a:endParaRPr lang="tr-TR" sz="2000" u="sng" dirty="0">
              <a:solidFill>
                <a:schemeClr val="tx1"/>
              </a:solidFill>
            </a:endParaRPr>
          </a:p>
          <a:p>
            <a:r>
              <a:rPr lang="tr-TR" sz="2000" u="sng" dirty="0">
                <a:solidFill>
                  <a:schemeClr val="tx1"/>
                </a:solidFill>
                <a:hlinkClick r:id="rId4">
                  <a:extLst>
                    <a:ext uri="{A12FA001-AC4F-418D-AE19-62706E023703}">
                      <ahyp:hlinkClr xmlns:ahyp="http://schemas.microsoft.com/office/drawing/2018/hyperlinkcolor" val="tx"/>
                    </a:ext>
                  </a:extLst>
                </a:hlinkClick>
              </a:rPr>
              <a:t>Audit Preparation</a:t>
            </a:r>
            <a:endParaRPr lang="tr-TR" sz="2000" u="sng" dirty="0">
              <a:solidFill>
                <a:schemeClr val="tx1"/>
              </a:solidFill>
            </a:endParaRPr>
          </a:p>
          <a:p>
            <a:r>
              <a:rPr lang="tr-TR" sz="2000" u="sng" dirty="0">
                <a:solidFill>
                  <a:schemeClr val="tx1"/>
                </a:solidFill>
                <a:hlinkClick r:id="rId5">
                  <a:extLst>
                    <a:ext uri="{A12FA001-AC4F-418D-AE19-62706E023703}">
                      <ahyp:hlinkClr xmlns:ahyp="http://schemas.microsoft.com/office/drawing/2018/hyperlinkcolor" val="tx"/>
                    </a:ext>
                  </a:extLst>
                </a:hlinkClick>
              </a:rPr>
              <a:t>Training</a:t>
            </a:r>
            <a:endParaRPr lang="tr-TR" sz="2000" u="sng" dirty="0">
              <a:solidFill>
                <a:schemeClr val="tx1"/>
              </a:solidFill>
            </a:endParaRPr>
          </a:p>
          <a:p>
            <a:r>
              <a:rPr lang="tr-TR" sz="2000" u="sng" dirty="0">
                <a:solidFill>
                  <a:schemeClr val="tx1"/>
                </a:solidFill>
                <a:hlinkClick r:id="rId6">
                  <a:extLst>
                    <a:ext uri="{A12FA001-AC4F-418D-AE19-62706E023703}">
                      <ahyp:hlinkClr xmlns:ahyp="http://schemas.microsoft.com/office/drawing/2018/hyperlinkcolor" val="tx"/>
                    </a:ext>
                  </a:extLst>
                </a:hlinkClick>
              </a:rPr>
              <a:t>Safety Management Systems</a:t>
            </a:r>
            <a:endParaRPr lang="tr-TR" sz="2000" u="sng" dirty="0">
              <a:solidFill>
                <a:schemeClr val="tx1"/>
              </a:solidFill>
            </a:endParaRPr>
          </a:p>
          <a:p>
            <a:r>
              <a:rPr lang="tr-TR" sz="2000" u="sng" dirty="0">
                <a:solidFill>
                  <a:schemeClr val="tx1"/>
                </a:solidFill>
                <a:hlinkClick r:id="rId7">
                  <a:extLst>
                    <a:ext uri="{A12FA001-AC4F-418D-AE19-62706E023703}">
                      <ahyp:hlinkClr xmlns:ahyp="http://schemas.microsoft.com/office/drawing/2018/hyperlinkcolor" val="tx"/>
                    </a:ext>
                  </a:extLst>
                </a:hlinkClick>
              </a:rPr>
              <a:t>Quality Management Systems</a:t>
            </a:r>
            <a:endParaRPr lang="tr-TR" sz="2000" u="sng" dirty="0">
              <a:solidFill>
                <a:schemeClr val="tx1"/>
              </a:solidFill>
            </a:endParaRPr>
          </a:p>
          <a:p>
            <a:r>
              <a:rPr lang="tr-TR" sz="2000" u="sng" dirty="0">
                <a:solidFill>
                  <a:schemeClr val="tx1"/>
                </a:solidFill>
                <a:hlinkClick r:id="rId8">
                  <a:extLst>
                    <a:ext uri="{A12FA001-AC4F-418D-AE19-62706E023703}">
                      <ahyp:hlinkClr xmlns:ahyp="http://schemas.microsoft.com/office/drawing/2018/hyperlinkcolor" val="tx"/>
                    </a:ext>
                  </a:extLst>
                </a:hlinkClick>
              </a:rPr>
              <a:t>Security Management Systems</a:t>
            </a:r>
            <a:endParaRPr lang="tr-TR" sz="2000" u="sng" dirty="0">
              <a:solidFill>
                <a:schemeClr val="tx1"/>
              </a:solidFill>
            </a:endParaRPr>
          </a:p>
          <a:p>
            <a:r>
              <a:rPr lang="tr-TR" sz="2000" u="sng" dirty="0">
                <a:solidFill>
                  <a:schemeClr val="tx1"/>
                </a:solidFill>
                <a:hlinkClick r:id="rId9">
                  <a:extLst>
                    <a:ext uri="{A12FA001-AC4F-418D-AE19-62706E023703}">
                      <ahyp:hlinkClr xmlns:ahyp="http://schemas.microsoft.com/office/drawing/2018/hyperlinkcolor" val="tx"/>
                    </a:ext>
                  </a:extLst>
                </a:hlinkClick>
              </a:rPr>
              <a:t>Documentation Support</a:t>
            </a:r>
            <a:endParaRPr lang="tr-TR" sz="2000" u="sng" dirty="0">
              <a:solidFill>
                <a:schemeClr val="tx1"/>
              </a:solidFill>
            </a:endParaRPr>
          </a:p>
          <a:p>
            <a:endParaRPr lang="tr-TR" sz="2000" u="sng" dirty="0">
              <a:solidFill>
                <a:schemeClr val="tx1"/>
              </a:solidFill>
            </a:endParaRPr>
          </a:p>
          <a:p>
            <a:endParaRPr lang="tr-TR" sz="2000" u="sng" dirty="0">
              <a:solidFill>
                <a:schemeClr val="tx1"/>
              </a:solidFill>
            </a:endParaRPr>
          </a:p>
          <a:p>
            <a:r>
              <a:rPr lang="tr-TR" sz="2000" u="sng" dirty="0">
                <a:solidFill>
                  <a:schemeClr val="tx1"/>
                </a:solidFill>
                <a:hlinkClick r:id="rId10">
                  <a:extLst>
                    <a:ext uri="{A12FA001-AC4F-418D-AE19-62706E023703}">
                      <ahyp:hlinkClr xmlns:ahyp="http://schemas.microsoft.com/office/drawing/2018/hyperlinkcolor" val="tx"/>
                    </a:ext>
                  </a:extLst>
                </a:hlinkClick>
              </a:rPr>
              <a:t>Operational Support</a:t>
            </a:r>
            <a:endParaRPr lang="tr-TR" sz="2000" u="sng" dirty="0">
              <a:solidFill>
                <a:schemeClr val="tx1"/>
              </a:solidFill>
            </a:endParaRPr>
          </a:p>
          <a:p>
            <a:r>
              <a:rPr lang="tr-TR" sz="2000" u="sng" dirty="0">
                <a:solidFill>
                  <a:schemeClr val="tx1"/>
                </a:solidFill>
                <a:hlinkClick r:id="rId10">
                  <a:extLst>
                    <a:ext uri="{A12FA001-AC4F-418D-AE19-62706E023703}">
                      <ahyp:hlinkClr xmlns:ahyp="http://schemas.microsoft.com/office/drawing/2018/hyperlinkcolor" val="tx"/>
                    </a:ext>
                  </a:extLst>
                </a:hlinkClick>
              </a:rPr>
              <a:t>Drone Operation Systems</a:t>
            </a:r>
            <a:endParaRPr lang="tr-TR" sz="2000" u="sng" dirty="0">
              <a:solidFill>
                <a:schemeClr val="tx1"/>
              </a:solidFill>
            </a:endParaRPr>
          </a:p>
          <a:p>
            <a:r>
              <a:rPr lang="tr-TR" sz="2000" u="sng" dirty="0">
                <a:solidFill>
                  <a:schemeClr val="tx1"/>
                </a:solidFill>
                <a:hlinkClick r:id="rId11">
                  <a:extLst>
                    <a:ext uri="{A12FA001-AC4F-418D-AE19-62706E023703}">
                      <ahyp:hlinkClr xmlns:ahyp="http://schemas.microsoft.com/office/drawing/2018/hyperlinkcolor" val="tx"/>
                    </a:ext>
                  </a:extLst>
                </a:hlinkClick>
              </a:rPr>
              <a:t>IT Software Solutions</a:t>
            </a:r>
            <a:endParaRPr lang="tr-TR" sz="2000" u="sng" dirty="0">
              <a:solidFill>
                <a:schemeClr val="tx1"/>
              </a:solidFill>
            </a:endParaRPr>
          </a:p>
          <a:p>
            <a:r>
              <a:rPr lang="tr-TR" sz="2000" u="sng" dirty="0">
                <a:solidFill>
                  <a:schemeClr val="tx1"/>
                </a:solidFill>
                <a:hlinkClick r:id="rId12">
                  <a:extLst>
                    <a:ext uri="{A12FA001-AC4F-418D-AE19-62706E023703}">
                      <ahyp:hlinkClr xmlns:ahyp="http://schemas.microsoft.com/office/drawing/2018/hyperlinkcolor" val="tx"/>
                    </a:ext>
                  </a:extLst>
                </a:hlinkClick>
              </a:rPr>
              <a:t>Business Process Optimization/ Profit Maximization</a:t>
            </a:r>
            <a:endParaRPr lang="tr-TR" sz="2000" u="sng" dirty="0">
              <a:solidFill>
                <a:schemeClr val="tx1"/>
              </a:solidFill>
            </a:endParaRPr>
          </a:p>
          <a:p>
            <a:r>
              <a:rPr lang="tr-TR" sz="2000" u="sng" dirty="0">
                <a:solidFill>
                  <a:schemeClr val="tx1"/>
                </a:solidFill>
                <a:hlinkClick r:id="rId13">
                  <a:extLst>
                    <a:ext uri="{A12FA001-AC4F-418D-AE19-62706E023703}">
                      <ahyp:hlinkClr xmlns:ahyp="http://schemas.microsoft.com/office/drawing/2018/hyperlinkcolor" val="tx"/>
                    </a:ext>
                  </a:extLst>
                </a:hlinkClick>
              </a:rPr>
              <a:t>Business Planning, Strategy&amp; Execution</a:t>
            </a:r>
            <a:endParaRPr lang="tr-TR" sz="2000" u="sng" dirty="0">
              <a:solidFill>
                <a:schemeClr val="tx1"/>
              </a:solidFill>
            </a:endParaRPr>
          </a:p>
          <a:p>
            <a:r>
              <a:rPr lang="tr-TR" sz="2000" u="sng" dirty="0">
                <a:solidFill>
                  <a:schemeClr val="tx1"/>
                </a:solidFill>
                <a:hlinkClick r:id="rId14">
                  <a:extLst>
                    <a:ext uri="{A12FA001-AC4F-418D-AE19-62706E023703}">
                      <ahyp:hlinkClr xmlns:ahyp="http://schemas.microsoft.com/office/drawing/2018/hyperlinkcolor" val="tx"/>
                    </a:ext>
                  </a:extLst>
                </a:hlinkClick>
              </a:rPr>
              <a:t>Customer and Employee Satisfaction</a:t>
            </a:r>
            <a:endParaRPr lang="tr-TR" sz="2000" u="sng" dirty="0">
              <a:solidFill>
                <a:schemeClr val="tx1"/>
              </a:solidFill>
            </a:endParaRPr>
          </a:p>
          <a:p>
            <a:pPr marL="0" indent="0">
              <a:buNone/>
            </a:pPr>
            <a:endParaRPr lang="tr-TR" u="sng" dirty="0">
              <a:solidFill>
                <a:schemeClr val="tx1"/>
              </a:solidFill>
            </a:endParaRPr>
          </a:p>
        </p:txBody>
      </p:sp>
    </p:spTree>
    <p:extLst>
      <p:ext uri="{BB962C8B-B14F-4D97-AF65-F5344CB8AC3E}">
        <p14:creationId xmlns:p14="http://schemas.microsoft.com/office/powerpoint/2010/main" val="384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265491-DD8F-1F4A-A844-DDEE89BDFB57}"/>
              </a:ext>
            </a:extLst>
          </p:cNvPr>
          <p:cNvSpPr>
            <a:spLocks noGrp="1"/>
          </p:cNvSpPr>
          <p:nvPr>
            <p:ph type="title"/>
          </p:nvPr>
        </p:nvSpPr>
        <p:spPr/>
        <p:txBody>
          <a:bodyPr/>
          <a:lstStyle/>
          <a:p>
            <a:r>
              <a:rPr lang="en-US" dirty="0"/>
              <a:t>Fıeld of actıvıtıes</a:t>
            </a:r>
          </a:p>
        </p:txBody>
      </p:sp>
      <p:sp>
        <p:nvSpPr>
          <p:cNvPr id="3" name="İçerik Yer Tutucusu 2">
            <a:extLst>
              <a:ext uri="{FF2B5EF4-FFF2-40B4-BE49-F238E27FC236}">
                <a16:creationId xmlns:a16="http://schemas.microsoft.com/office/drawing/2014/main" id="{36ECE623-2596-B542-B28C-54209B0598E7}"/>
              </a:ext>
            </a:extLst>
          </p:cNvPr>
          <p:cNvSpPr>
            <a:spLocks noGrp="1"/>
          </p:cNvSpPr>
          <p:nvPr>
            <p:ph idx="1"/>
          </p:nvPr>
        </p:nvSpPr>
        <p:spPr>
          <a:xfrm>
            <a:off x="581192" y="1871664"/>
            <a:ext cx="11029615" cy="4284180"/>
          </a:xfrm>
        </p:spPr>
        <p:txBody>
          <a:bodyPr numCol="2">
            <a:noAutofit/>
          </a:bodyPr>
          <a:lstStyle/>
          <a:p>
            <a:pPr marL="0" indent="0">
              <a:buNone/>
            </a:pPr>
            <a:endParaRPr lang="tr-TR" dirty="0"/>
          </a:p>
          <a:p>
            <a:pPr marL="0" indent="0">
              <a:buNone/>
            </a:pPr>
            <a:r>
              <a:rPr lang="tr-TR" sz="2400" dirty="0"/>
              <a:t>We support your organization during;</a:t>
            </a:r>
          </a:p>
          <a:p>
            <a:pPr marL="0" indent="0">
              <a:buNone/>
            </a:pPr>
            <a:endParaRPr lang="tr-TR" sz="2400" dirty="0"/>
          </a:p>
          <a:p>
            <a:r>
              <a:rPr lang="tr-TR" sz="2400" dirty="0"/>
              <a:t>Documentation</a:t>
            </a:r>
          </a:p>
          <a:p>
            <a:r>
              <a:rPr lang="tr-TR" sz="2400" dirty="0"/>
              <a:t>GAP Analysis</a:t>
            </a:r>
          </a:p>
          <a:p>
            <a:r>
              <a:rPr lang="tr-TR" sz="2400" dirty="0"/>
              <a:t>Process integration</a:t>
            </a:r>
          </a:p>
          <a:p>
            <a:r>
              <a:rPr lang="tr-TR" sz="2400" dirty="0"/>
              <a:t>Conformance Report</a:t>
            </a:r>
          </a:p>
          <a:p>
            <a:r>
              <a:rPr lang="tr-TR" sz="2400" dirty="0"/>
              <a:t>Oversight</a:t>
            </a:r>
          </a:p>
          <a:p>
            <a:endParaRPr lang="tr-TR" sz="2400" dirty="0"/>
          </a:p>
          <a:p>
            <a:endParaRPr lang="tr-TR" sz="2400" dirty="0"/>
          </a:p>
          <a:p>
            <a:endParaRPr lang="tr-TR" sz="2400" dirty="0"/>
          </a:p>
          <a:p>
            <a:endParaRPr lang="tr-TR" sz="2400" dirty="0"/>
          </a:p>
          <a:p>
            <a:pPr marL="0" indent="0">
              <a:buNone/>
            </a:pPr>
            <a:endParaRPr lang="tr-TR" sz="2400" dirty="0"/>
          </a:p>
          <a:p>
            <a:r>
              <a:rPr lang="tr-TR" sz="2400" dirty="0"/>
              <a:t>Trainings</a:t>
            </a:r>
          </a:p>
          <a:p>
            <a:r>
              <a:rPr lang="tr-TR" sz="2400" dirty="0"/>
              <a:t>Review of System</a:t>
            </a:r>
          </a:p>
          <a:p>
            <a:r>
              <a:rPr lang="tr-TR" sz="2400" dirty="0"/>
              <a:t>Feedback and continuous improvement</a:t>
            </a:r>
          </a:p>
          <a:p>
            <a:r>
              <a:rPr lang="tr-TR" sz="2400" dirty="0"/>
              <a:t>Accident incident reduction</a:t>
            </a:r>
          </a:p>
          <a:p>
            <a:r>
              <a:rPr lang="tr-TR" sz="2400" dirty="0"/>
              <a:t>Profitability checks</a:t>
            </a:r>
          </a:p>
          <a:p>
            <a:endParaRPr lang="en-US" sz="1600" dirty="0"/>
          </a:p>
        </p:txBody>
      </p:sp>
    </p:spTree>
    <p:extLst>
      <p:ext uri="{BB962C8B-B14F-4D97-AF65-F5344CB8AC3E}">
        <p14:creationId xmlns:p14="http://schemas.microsoft.com/office/powerpoint/2010/main" val="284180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BBB34D-C7C4-9443-A6BE-9C135617EBC5}"/>
              </a:ext>
            </a:extLst>
          </p:cNvPr>
          <p:cNvSpPr>
            <a:spLocks noGrp="1"/>
          </p:cNvSpPr>
          <p:nvPr>
            <p:ph type="title"/>
          </p:nvPr>
        </p:nvSpPr>
        <p:spPr/>
        <p:txBody>
          <a:bodyPr/>
          <a:lstStyle/>
          <a:p>
            <a:r>
              <a:rPr lang="en-US" dirty="0"/>
              <a:t>COMPANY PROFILE</a:t>
            </a:r>
          </a:p>
        </p:txBody>
      </p:sp>
      <p:pic>
        <p:nvPicPr>
          <p:cNvPr id="4" name="İçerik Yer Tutucusu 3">
            <a:extLst>
              <a:ext uri="{FF2B5EF4-FFF2-40B4-BE49-F238E27FC236}">
                <a16:creationId xmlns:a16="http://schemas.microsoft.com/office/drawing/2014/main" id="{3B7590B1-A61B-7B42-823B-DF58F91296F1}"/>
              </a:ext>
            </a:extLst>
          </p:cNvPr>
          <p:cNvPicPr>
            <a:picLocks noGrp="1" noChangeAspect="1"/>
          </p:cNvPicPr>
          <p:nvPr>
            <p:ph idx="1"/>
          </p:nvPr>
        </p:nvPicPr>
        <p:blipFill>
          <a:blip r:embed="rId2"/>
          <a:stretch>
            <a:fillRect/>
          </a:stretch>
        </p:blipFill>
        <p:spPr>
          <a:xfrm>
            <a:off x="4344576" y="1715956"/>
            <a:ext cx="3383015" cy="4799143"/>
          </a:xfrm>
          <a:prstGeom prst="rect">
            <a:avLst/>
          </a:prstGeom>
        </p:spPr>
      </p:pic>
    </p:spTree>
    <p:extLst>
      <p:ext uri="{BB962C8B-B14F-4D97-AF65-F5344CB8AC3E}">
        <p14:creationId xmlns:p14="http://schemas.microsoft.com/office/powerpoint/2010/main" val="3042575518"/>
      </p:ext>
    </p:extLst>
  </p:cSld>
  <p:clrMapOvr>
    <a:masterClrMapping/>
  </p:clrMapOvr>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{CE0385AC-0E25-4546-90EE-AAF85250A0CA}tf10001123</Template>
  <TotalTime>740</TotalTime>
  <Words>489</Words>
  <Application>Microsoft Macintosh PowerPoint</Application>
  <PresentationFormat>Geniş ekran</PresentationFormat>
  <Paragraphs>94</Paragraphs>
  <Slides>17</Slides>
  <Notes>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Arial Hebrew</vt:lpstr>
      <vt:lpstr>Calibri</vt:lpstr>
      <vt:lpstr>Gill Sans MT</vt:lpstr>
      <vt:lpstr>Wingdings 2</vt:lpstr>
      <vt:lpstr>Kar Payı</vt:lpstr>
      <vt:lpstr>Aero Support Group LLC.</vt:lpstr>
      <vt:lpstr>Our Message</vt:lpstr>
      <vt:lpstr>Our goal</vt:lpstr>
      <vt:lpstr>Membershıps</vt:lpstr>
      <vt:lpstr>accredıtatıons</vt:lpstr>
      <vt:lpstr>Management systems</vt:lpstr>
      <vt:lpstr>Fıeld of actıvıtıes</vt:lpstr>
      <vt:lpstr>Fıeld of actıvıtıes</vt:lpstr>
      <vt:lpstr>COMPANY PROFILE</vt:lpstr>
      <vt:lpstr>Aero support group Office Locations</vt:lpstr>
      <vt:lpstr>Customer focused approach</vt:lpstr>
      <vt:lpstr>Customer satisfaction</vt:lpstr>
      <vt:lpstr>Our performance</vt:lpstr>
      <vt:lpstr>Projects completed</vt:lpstr>
      <vt:lpstr>Projects completed</vt:lpstr>
      <vt:lpstr>Awards/ certıfıcates of appreciations</vt:lpstr>
      <vt:lpstr>AERO SUPPORT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 Support Group LLC.</dc:title>
  <dc:creator>ferhan bugay</dc:creator>
  <cp:lastModifiedBy>ferhan bugay</cp:lastModifiedBy>
  <cp:revision>65</cp:revision>
  <dcterms:created xsi:type="dcterms:W3CDTF">2020-04-14T10:01:42Z</dcterms:created>
  <dcterms:modified xsi:type="dcterms:W3CDTF">2020-04-14T22:22:27Z</dcterms:modified>
</cp:coreProperties>
</file>